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7" r:id="rId2"/>
    <p:sldId id="262" r:id="rId3"/>
    <p:sldId id="266" r:id="rId4"/>
    <p:sldId id="268" r:id="rId5"/>
    <p:sldId id="287" r:id="rId6"/>
    <p:sldId id="271" r:id="rId7"/>
    <p:sldId id="265" r:id="rId8"/>
    <p:sldId id="285" r:id="rId9"/>
    <p:sldId id="286" r:id="rId10"/>
    <p:sldId id="274" r:id="rId11"/>
    <p:sldId id="291" r:id="rId12"/>
    <p:sldId id="288" r:id="rId13"/>
    <p:sldId id="289" r:id="rId14"/>
    <p:sldId id="273" r:id="rId15"/>
    <p:sldId id="278" r:id="rId16"/>
    <p:sldId id="280" r:id="rId17"/>
    <p:sldId id="282" r:id="rId18"/>
    <p:sldId id="281" r:id="rId19"/>
    <p:sldId id="260" r:id="rId2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32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108C40-CB63-4E11-8A12-C511D4F5DEEC}" type="datetimeFigureOut">
              <a:rPr lang="fr-FR" smtClean="0"/>
              <a:t>21/07/2018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2D3CFA-B9CF-4A7C-8D94-47DD05A1A4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0651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Octobre 2017</a:t>
            </a:r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Octobre 2017</a:t>
            </a:r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Octobre 2017</a:t>
            </a:r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Octobre 2017</a:t>
            </a:r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Octobre 2017</a:t>
            </a:r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Octobre 2017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Octobre 2017</a:t>
            </a:r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Octobre 2017</a:t>
            </a:r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Octobre 2017</a:t>
            </a:r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Octobre 2017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Octobre 2017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Octobre 2017</a:t>
            </a:r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occitanie.ffbillard.com/calendrier.html" TargetMode="Externa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2606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-7030" y="6407762"/>
            <a:ext cx="9144000" cy="47762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6" name="Imag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0890" y="5913984"/>
            <a:ext cx="1180594" cy="987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61938" y="6525468"/>
            <a:ext cx="1081087" cy="215900"/>
          </a:xfrm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GB" noProof="1"/>
              <a:t>Page </a:t>
            </a:r>
            <a:fld id="{F7CE7AB7-A104-46A5-B6CD-26082A13EDB6}" type="slidenum">
              <a:rPr lang="en-GB" noProof="1" smtClean="0"/>
              <a:pPr algn="l">
                <a:defRPr/>
              </a:pPr>
              <a:t>1</a:t>
            </a:fld>
            <a:endParaRPr lang="en-GB" noProof="1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810946" y="0"/>
            <a:ext cx="1225550" cy="215900"/>
          </a:xfrm>
        </p:spPr>
        <p:txBody>
          <a:bodyPr/>
          <a:lstStyle>
            <a:lvl1pPr algn="r">
              <a:lnSpc>
                <a:spcPct val="100000"/>
              </a:lnSpc>
              <a:spcBef>
                <a:spcPct val="0"/>
              </a:spcBef>
              <a:defRPr sz="7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fr-FR" sz="900"/>
              <a:t>Octobre 2017</a:t>
            </a:r>
            <a:endParaRPr lang="fr-FR" sz="900" dirty="0"/>
          </a:p>
        </p:txBody>
      </p:sp>
      <p:sp>
        <p:nvSpPr>
          <p:cNvPr id="11" name="Titre 1"/>
          <p:cNvSpPr>
            <a:spLocks noGrp="1"/>
          </p:cNvSpPr>
          <p:nvPr>
            <p:ph type="ctrTitle"/>
          </p:nvPr>
        </p:nvSpPr>
        <p:spPr>
          <a:xfrm>
            <a:off x="251520" y="836712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fr-FR" b="1" spc="-40" dirty="0">
                <a:solidFill>
                  <a:schemeClr val="accent1">
                    <a:lumMod val="75000"/>
                  </a:schemeClr>
                </a:solidFill>
              </a:rPr>
              <a:t>BLAGNAC</a:t>
            </a:r>
            <a:br>
              <a:rPr lang="fr-FR" b="1" spc="-4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fr-FR" b="1" spc="-40" dirty="0">
                <a:solidFill>
                  <a:schemeClr val="accent1">
                    <a:lumMod val="75000"/>
                  </a:schemeClr>
                </a:solidFill>
              </a:rPr>
              <a:t>BILLARD CLUB</a:t>
            </a:r>
          </a:p>
        </p:txBody>
      </p:sp>
      <p:sp>
        <p:nvSpPr>
          <p:cNvPr id="12" name="Sous-titre 2"/>
          <p:cNvSpPr>
            <a:spLocks noGrp="1"/>
          </p:cNvSpPr>
          <p:nvPr>
            <p:ph type="subTitle" idx="1"/>
          </p:nvPr>
        </p:nvSpPr>
        <p:spPr>
          <a:xfrm>
            <a:off x="266510" y="2319363"/>
            <a:ext cx="3513402" cy="965621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fr-FR" dirty="0"/>
              <a:t>Assemblée Générale</a:t>
            </a:r>
          </a:p>
          <a:p>
            <a:pPr algn="l"/>
            <a:r>
              <a:rPr lang="fr-FR" dirty="0"/>
              <a:t>5 octobre 2017</a:t>
            </a: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1189" y="908720"/>
            <a:ext cx="5021225" cy="302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3977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2606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0" y="260648"/>
            <a:ext cx="9144000" cy="8640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-7030" y="6407762"/>
            <a:ext cx="9144000" cy="47762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6" name="Imag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0890" y="5913984"/>
            <a:ext cx="1180594" cy="987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61938" y="6525468"/>
            <a:ext cx="1081087" cy="215900"/>
          </a:xfrm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GB" noProof="1"/>
              <a:t>Page </a:t>
            </a:r>
            <a:fld id="{F7CE7AB7-A104-46A5-B6CD-26082A13EDB6}" type="slidenum">
              <a:rPr lang="en-GB" noProof="1" smtClean="0"/>
              <a:pPr algn="l">
                <a:defRPr/>
              </a:pPr>
              <a:t>10</a:t>
            </a:fld>
            <a:endParaRPr lang="en-GB" noProof="1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810946" y="0"/>
            <a:ext cx="1225550" cy="215900"/>
          </a:xfrm>
        </p:spPr>
        <p:txBody>
          <a:bodyPr/>
          <a:lstStyle>
            <a:lvl1pPr algn="r">
              <a:lnSpc>
                <a:spcPct val="100000"/>
              </a:lnSpc>
              <a:spcBef>
                <a:spcPct val="0"/>
              </a:spcBef>
              <a:defRPr sz="7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fr-FR" sz="900"/>
              <a:t>Octobre 2017</a:t>
            </a:r>
            <a:endParaRPr lang="fr-FR" sz="900" dirty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252414" y="287338"/>
            <a:ext cx="8640000" cy="61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800" spc="-5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Rénovation de la salle du BBC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251586" y="1124744"/>
            <a:ext cx="8568886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fr-FR" sz="2400" b="1" dirty="0">
                <a:solidFill>
                  <a:schemeClr val="tx2">
                    <a:lumMod val="75000"/>
                  </a:schemeClr>
                </a:solidFill>
              </a:rPr>
              <a:t>Projet soumis à la Mairie et à la Direction des Sports en septembre 2016</a:t>
            </a:r>
          </a:p>
          <a:p>
            <a:pPr marL="919163" lvl="1" indent="-457200" algn="just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Rénovation complète : plafonds, murs, moquettes, installation électrique, luminaires (hors éclairage billards), casiers queues, panneau d’affichage, coin cuisine, sanitaires</a:t>
            </a:r>
          </a:p>
          <a:p>
            <a:pPr marL="919163" lvl="1" indent="-457200" algn="just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Durée des travaux = 1 mois, à partir du 16 octobre 2017</a:t>
            </a:r>
          </a:p>
          <a:p>
            <a:pPr marL="919163" lvl="1" indent="-457200" algn="just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Fermeture de la salle</a:t>
            </a:r>
            <a:endParaRPr lang="fr-FR" sz="2000" dirty="0">
              <a:solidFill>
                <a:schemeClr val="tx2">
                  <a:lumMod val="75000"/>
                </a:schemeClr>
              </a:solidFill>
            </a:endParaRPr>
          </a:p>
          <a:p>
            <a:pPr marL="1376363" lvl="2" indent="-457200" algn="just">
              <a:buFont typeface="Wingdings" panose="05000000000000000000" pitchFamily="2" charset="2"/>
              <a:buChar char="ü"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Complète a priori les 2 premières semaines</a:t>
            </a:r>
          </a:p>
          <a:p>
            <a:pPr marL="1376363" lvl="2" indent="-457200" algn="just">
              <a:buFont typeface="Wingdings" panose="05000000000000000000" pitchFamily="2" charset="2"/>
              <a:buChar char="ü"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Partielle les 2 semaines suivantes : possibilité de jeu après 17h en semaine, le vendredi après-midi et le week-end</a:t>
            </a:r>
          </a:p>
          <a:p>
            <a:pPr marL="919163" lvl="1" indent="-457200" algn="just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Changement des tapis et des billes après réouverture de la salle</a:t>
            </a:r>
          </a:p>
          <a:p>
            <a:pPr marL="919163" lvl="1" indent="-457200" algn="just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Possibilité de pratiquer le billard à l’ATB pendant la durée des travaux (négocié avec l’ATB)</a:t>
            </a:r>
          </a:p>
        </p:txBody>
      </p:sp>
    </p:spTree>
    <p:extLst>
      <p:ext uri="{BB962C8B-B14F-4D97-AF65-F5344CB8AC3E}">
        <p14:creationId xmlns:p14="http://schemas.microsoft.com/office/powerpoint/2010/main" val="34605675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2606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0" y="260648"/>
            <a:ext cx="9144000" cy="8640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-7030" y="6407762"/>
            <a:ext cx="9144000" cy="47762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6" name="Imag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0890" y="5913984"/>
            <a:ext cx="1180594" cy="987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61938" y="6525468"/>
            <a:ext cx="1081087" cy="215900"/>
          </a:xfrm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GB" noProof="1"/>
              <a:t>Page </a:t>
            </a:r>
            <a:fld id="{F7CE7AB7-A104-46A5-B6CD-26082A13EDB6}" type="slidenum">
              <a:rPr lang="en-GB" noProof="1" smtClean="0"/>
              <a:pPr algn="l">
                <a:defRPr/>
              </a:pPr>
              <a:t>11</a:t>
            </a:fld>
            <a:endParaRPr lang="en-GB" noProof="1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810946" y="0"/>
            <a:ext cx="1225550" cy="215900"/>
          </a:xfrm>
        </p:spPr>
        <p:txBody>
          <a:bodyPr/>
          <a:lstStyle>
            <a:lvl1pPr algn="r">
              <a:lnSpc>
                <a:spcPct val="100000"/>
              </a:lnSpc>
              <a:spcBef>
                <a:spcPct val="0"/>
              </a:spcBef>
              <a:defRPr sz="7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fr-FR" sz="900"/>
              <a:t>Octobre 2017</a:t>
            </a:r>
            <a:endParaRPr lang="fr-FR" sz="900" dirty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252414" y="287338"/>
            <a:ext cx="8640000" cy="61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800" spc="-5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Les nouveautés au sein de la Ligue Occitane de Billard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251586" y="1124744"/>
            <a:ext cx="8568886" cy="52552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fr-FR" sz="2400" b="1" dirty="0">
                <a:solidFill>
                  <a:schemeClr val="tx2">
                    <a:lumMod val="75000"/>
                  </a:schemeClr>
                </a:solidFill>
              </a:rPr>
              <a:t>Sur le plan Développement = aider les clubs</a:t>
            </a:r>
          </a:p>
          <a:p>
            <a:pPr marL="919163" lvl="1" indent="-4572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Responsable = R. Galabert</a:t>
            </a:r>
          </a:p>
          <a:p>
            <a:pPr marL="919163" lvl="1" indent="-4572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Structuration de la Ligue au travers de 4 districts</a:t>
            </a:r>
          </a:p>
          <a:p>
            <a:pPr marL="919163" lvl="1" indent="-4572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Aide à la structuration et au développement des clubs (subventions régionales, « challenge des clubs »)</a:t>
            </a:r>
          </a:p>
          <a:p>
            <a:pPr marL="919163" lvl="1" indent="-4572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Projet de licenciation massive</a:t>
            </a:r>
          </a:p>
          <a:p>
            <a:pPr marL="919163" lvl="1" indent="-457200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fr-FR" dirty="0">
              <a:solidFill>
                <a:schemeClr val="tx2">
                  <a:lumMod val="75000"/>
                </a:schemeClr>
              </a:solidFill>
            </a:endParaRPr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fr-FR" sz="2400" b="1" dirty="0">
                <a:solidFill>
                  <a:schemeClr val="tx2">
                    <a:lumMod val="75000"/>
                  </a:schemeClr>
                </a:solidFill>
              </a:rPr>
              <a:t>Sur le plan Sportif = faire jouer tout le monde</a:t>
            </a:r>
          </a:p>
          <a:p>
            <a:pPr marL="919163" lvl="1" indent="-457200" algn="just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Responsables = B. </a:t>
            </a:r>
            <a:r>
              <a:rPr lang="fr-FR" dirty="0" err="1">
                <a:solidFill>
                  <a:schemeClr val="tx2">
                    <a:lumMod val="75000"/>
                  </a:schemeClr>
                </a:solidFill>
              </a:rPr>
              <a:t>Hornecker</a:t>
            </a: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 / J. Giron</a:t>
            </a:r>
          </a:p>
          <a:p>
            <a:pPr marL="919163" lvl="1" indent="-457200" algn="just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Compétitions nationales gérées par la Ligue (Commission Sportive) au travers de Tournois Qualificatifs  au niveau Ligue ou Territoire (MP et LR) + Finale de Ligue qualificative pour Finale de France</a:t>
            </a:r>
          </a:p>
          <a:p>
            <a:pPr marL="1376363" lvl="2" indent="-457200">
              <a:buFont typeface="Wingdings" panose="05000000000000000000" pitchFamily="2" charset="2"/>
              <a:buChar char="ü"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2 ou 3 tournois qualificatifs de classement en fonction du nombre de joueurs inscrits. Ces tournois de classement permettent de cumuler des points en fonction des résultats. Tous les tournois de classement comptent</a:t>
            </a:r>
          </a:p>
          <a:p>
            <a:pPr marL="1376363" lvl="2" indent="-457200">
              <a:buFont typeface="Wingdings" panose="05000000000000000000" pitchFamily="2" charset="2"/>
              <a:buChar char="ü"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Sauf si moins de 6 joueurs, finale de Ligue à 6 joueurs (3 par territoire)</a:t>
            </a:r>
            <a:br>
              <a:rPr lang="fr-FR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sur 1 jour et demi (2 poules de 3 avec barrage + ½ finale et finale)</a:t>
            </a:r>
          </a:p>
        </p:txBody>
      </p:sp>
    </p:spTree>
    <p:extLst>
      <p:ext uri="{BB962C8B-B14F-4D97-AF65-F5344CB8AC3E}">
        <p14:creationId xmlns:p14="http://schemas.microsoft.com/office/powerpoint/2010/main" val="2506351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2606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0" y="260648"/>
            <a:ext cx="9144000" cy="8640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-7030" y="6407762"/>
            <a:ext cx="9144000" cy="47762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6" name="Imag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0890" y="5913984"/>
            <a:ext cx="1180594" cy="987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61938" y="6525468"/>
            <a:ext cx="1081087" cy="215900"/>
          </a:xfrm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GB" noProof="1"/>
              <a:t>Page </a:t>
            </a:r>
            <a:fld id="{F7CE7AB7-A104-46A5-B6CD-26082A13EDB6}" type="slidenum">
              <a:rPr lang="en-GB" noProof="1" smtClean="0"/>
              <a:pPr algn="l">
                <a:defRPr/>
              </a:pPr>
              <a:t>12</a:t>
            </a:fld>
            <a:endParaRPr lang="en-GB" noProof="1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810946" y="0"/>
            <a:ext cx="1225550" cy="215900"/>
          </a:xfrm>
        </p:spPr>
        <p:txBody>
          <a:bodyPr/>
          <a:lstStyle>
            <a:lvl1pPr algn="r">
              <a:lnSpc>
                <a:spcPct val="100000"/>
              </a:lnSpc>
              <a:spcBef>
                <a:spcPct val="0"/>
              </a:spcBef>
              <a:defRPr sz="7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fr-FR" sz="900"/>
              <a:t>Octobre 2017</a:t>
            </a:r>
            <a:endParaRPr lang="fr-FR" sz="900" dirty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252414" y="287338"/>
            <a:ext cx="8640000" cy="61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800" spc="-5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Les nouveautés au sein de la Ligue Occitane de Billard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251586" y="1124744"/>
            <a:ext cx="8568886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fr-FR" sz="2400" b="1" dirty="0">
                <a:solidFill>
                  <a:schemeClr val="tx2">
                    <a:lumMod val="75000"/>
                  </a:schemeClr>
                </a:solidFill>
              </a:rPr>
              <a:t>Sur le plan Sportif = faire jouer tout le monde</a:t>
            </a:r>
          </a:p>
          <a:p>
            <a:pPr marL="919163" lvl="1" indent="-457200" algn="just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Compétitions régionales (hors 1B R2 et 3B R2) gérées par les districts</a:t>
            </a:r>
            <a:endParaRPr lang="fr-FR" sz="2000" dirty="0">
              <a:solidFill>
                <a:schemeClr val="tx2">
                  <a:lumMod val="75000"/>
                </a:schemeClr>
              </a:solidFill>
            </a:endParaRPr>
          </a:p>
          <a:p>
            <a:pPr marL="1376363" lvl="2" indent="-457200">
              <a:buFont typeface="Wingdings" panose="05000000000000000000" pitchFamily="2" charset="2"/>
              <a:buChar char="ü"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Libre R1, Libre R2, 1B R1, 3B R1 : 3 Tournois Qualificatifs + Finale District Finale Ligue + Coupe des Provinces</a:t>
            </a:r>
          </a:p>
          <a:p>
            <a:pPr marL="1376363" lvl="2" indent="-457200">
              <a:buFont typeface="Wingdings" panose="05000000000000000000" pitchFamily="2" charset="2"/>
              <a:buChar char="ü"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Libre R3 et Libre R4 : 4 Tournois Qualificatifs + Finale District + Challenge inter districts</a:t>
            </a:r>
          </a:p>
          <a:p>
            <a:pPr marL="1376363" lvl="2" indent="-457200">
              <a:buFont typeface="Wingdings" panose="05000000000000000000" pitchFamily="2" charset="2"/>
              <a:buChar char="ü"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Cadre R1 : 3 Tournois Qualificatifs + Finale District + Challenge inter districts</a:t>
            </a:r>
          </a:p>
          <a:p>
            <a:pPr marL="1376363" lvl="2" indent="-457200">
              <a:buFont typeface="Wingdings" panose="05000000000000000000" pitchFamily="2" charset="2"/>
              <a:buChar char="ü"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Finale District à 6 joueurs = les 4 meilleurs aux points + les 2 meilleurs à la moyenne, sur 1 jour et demi = 2 poules de 3 avec barrage + ½ finale et finale</a:t>
            </a:r>
          </a:p>
          <a:p>
            <a:pPr marL="1376363" lvl="2" indent="-457200">
              <a:buFont typeface="Wingdings" panose="05000000000000000000" pitchFamily="2" charset="2"/>
              <a:buChar char="ü"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Si finale Ligue, finale à 9 joueurs = les 2 meilleurs par district + meilleur à la moyenne</a:t>
            </a:r>
          </a:p>
          <a:p>
            <a:pPr marL="1376363" lvl="2" indent="-457200">
              <a:buFont typeface="Wingdings" panose="05000000000000000000" pitchFamily="2" charset="2"/>
              <a:buChar char="ü"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Inscription individuelle à chaque tournoi sur le site </a:t>
            </a:r>
            <a:r>
              <a:rPr lang="fr-FR" dirty="0">
                <a:solidFill>
                  <a:schemeClr val="tx2">
                    <a:lumMod val="75000"/>
                  </a:schemeClr>
                </a:solidFill>
                <a:hlinkClick r:id="rId3"/>
              </a:rPr>
              <a:t>http://occitanie.ffbillard.com/calendrier.html</a:t>
            </a:r>
            <a:endParaRPr lang="fr-FR" dirty="0">
              <a:solidFill>
                <a:schemeClr val="tx2">
                  <a:lumMod val="75000"/>
                </a:schemeClr>
              </a:solidFill>
            </a:endParaRPr>
          </a:p>
          <a:p>
            <a:pPr marL="919163" lvl="1" indent="-457200" algn="just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Lieux de compétitions déterminés en fonction des clubs candidats à l’organisation et en fonction des participants. Le but étant de diminuer les frais de transport ; le club ayant le plus d’engagés pour une compétition sera prioritaire à l’organisation de cette compétition</a:t>
            </a:r>
          </a:p>
        </p:txBody>
      </p:sp>
    </p:spTree>
    <p:extLst>
      <p:ext uri="{BB962C8B-B14F-4D97-AF65-F5344CB8AC3E}">
        <p14:creationId xmlns:p14="http://schemas.microsoft.com/office/powerpoint/2010/main" val="4137026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2606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0" y="260648"/>
            <a:ext cx="9144000" cy="8640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-7030" y="6407762"/>
            <a:ext cx="9144000" cy="47762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6" name="Imag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0890" y="5913984"/>
            <a:ext cx="1180594" cy="987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61938" y="6525468"/>
            <a:ext cx="1081087" cy="215900"/>
          </a:xfrm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GB" noProof="1"/>
              <a:t>Page </a:t>
            </a:r>
            <a:fld id="{F7CE7AB7-A104-46A5-B6CD-26082A13EDB6}" type="slidenum">
              <a:rPr lang="en-GB" noProof="1" smtClean="0"/>
              <a:pPr algn="l">
                <a:defRPr/>
              </a:pPr>
              <a:t>13</a:t>
            </a:fld>
            <a:endParaRPr lang="en-GB" noProof="1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810946" y="0"/>
            <a:ext cx="1225550" cy="215900"/>
          </a:xfrm>
        </p:spPr>
        <p:txBody>
          <a:bodyPr/>
          <a:lstStyle>
            <a:lvl1pPr algn="r">
              <a:lnSpc>
                <a:spcPct val="100000"/>
              </a:lnSpc>
              <a:spcBef>
                <a:spcPct val="0"/>
              </a:spcBef>
              <a:defRPr sz="7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fr-FR" sz="900"/>
              <a:t>Octobre 2017</a:t>
            </a:r>
            <a:endParaRPr lang="fr-FR" sz="900" dirty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252414" y="287338"/>
            <a:ext cx="8640000" cy="61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800" spc="-5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Les nouveautés au sein de la Ligue Occitane de Billard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251586" y="1151453"/>
            <a:ext cx="8568886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fr-FR" sz="2400" b="1" dirty="0">
                <a:solidFill>
                  <a:schemeClr val="tx2">
                    <a:lumMod val="75000"/>
                  </a:schemeClr>
                </a:solidFill>
              </a:rPr>
              <a:t>Sur le plan Sportif = faire jouer tout le monde</a:t>
            </a:r>
          </a:p>
          <a:p>
            <a:pPr marL="919163" lvl="1" indent="-457200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Compétitions régionales 1BR2 et 3BR2 gérées directement par les clubs</a:t>
            </a:r>
          </a:p>
          <a:p>
            <a:pPr marL="919163" lvl="1" indent="-457200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Journées de rencontre proposées aux non compétiteurs = à l’étude à la Ligue</a:t>
            </a:r>
          </a:p>
          <a:p>
            <a:pPr marL="919163" lvl="1" indent="-457200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Développement du jeu à 4 billes avec sa propre finale Ligue</a:t>
            </a:r>
          </a:p>
          <a:p>
            <a:pPr marL="919163" lvl="1" indent="-457200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Développement du jeu par équipes</a:t>
            </a:r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q"/>
            </a:pPr>
            <a:endParaRPr lang="fr-FR" sz="2400" b="1" dirty="0">
              <a:solidFill>
                <a:schemeClr val="tx2">
                  <a:lumMod val="75000"/>
                </a:schemeClr>
              </a:solidFill>
            </a:endParaRPr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fr-FR" sz="2400" b="1" dirty="0">
                <a:solidFill>
                  <a:schemeClr val="tx2">
                    <a:lumMod val="75000"/>
                  </a:schemeClr>
                </a:solidFill>
              </a:rPr>
              <a:t>Sur le plan de la Formation</a:t>
            </a:r>
          </a:p>
          <a:p>
            <a:pPr marL="919163" lvl="1" indent="-457200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Responsable = P. </a:t>
            </a:r>
            <a:r>
              <a:rPr lang="fr-FR" dirty="0" err="1">
                <a:solidFill>
                  <a:schemeClr val="tx2">
                    <a:lumMod val="75000"/>
                  </a:schemeClr>
                </a:solidFill>
              </a:rPr>
              <a:t>Gardin</a:t>
            </a:r>
            <a:endParaRPr lang="fr-FR" dirty="0">
              <a:solidFill>
                <a:schemeClr val="tx2">
                  <a:lumMod val="75000"/>
                </a:schemeClr>
              </a:solidFill>
            </a:endParaRPr>
          </a:p>
          <a:p>
            <a:pPr marL="919163" lvl="1" indent="-457200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Formation ciblée en priorité sur les jeunes et le haut niveau (consigne FFB)</a:t>
            </a:r>
          </a:p>
          <a:p>
            <a:pPr marL="919163" lvl="1" indent="-457200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Quelques formations proposées aux joueurs licenciés</a:t>
            </a:r>
          </a:p>
          <a:p>
            <a:pPr marL="919163" lvl="1" indent="-4572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Mais l’essentiel de la formation des joueurs doit être assuré par les clubs</a:t>
            </a:r>
          </a:p>
          <a:p>
            <a:pPr marL="1376363" lvl="2" indent="-457200" algn="just">
              <a:spcBef>
                <a:spcPts val="300"/>
              </a:spcBef>
              <a:buFont typeface="Wingdings" panose="05000000000000000000" pitchFamily="2" charset="2"/>
              <a:buChar char="ü"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Formation des initiateurs (DFI) et animateurs (CFA) de club</a:t>
            </a:r>
          </a:p>
          <a:p>
            <a:pPr marL="1376363" lvl="2" indent="-457200" algn="just">
              <a:spcBef>
                <a:spcPts val="300"/>
              </a:spcBef>
              <a:buFont typeface="Wingdings" panose="05000000000000000000" pitchFamily="2" charset="2"/>
              <a:buChar char="ü"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Aide à la création d’écoles de billard labellisées dans les clubs</a:t>
            </a:r>
          </a:p>
          <a:p>
            <a:pPr marL="919163" lvl="1" indent="-457200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Formation des arbitres (Ligue et FFB)</a:t>
            </a:r>
          </a:p>
          <a:p>
            <a:pPr marL="919163" lvl="1" indent="-457200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Formation des dirigeants de clubs</a:t>
            </a:r>
          </a:p>
        </p:txBody>
      </p:sp>
    </p:spTree>
    <p:extLst>
      <p:ext uri="{BB962C8B-B14F-4D97-AF65-F5344CB8AC3E}">
        <p14:creationId xmlns:p14="http://schemas.microsoft.com/office/powerpoint/2010/main" val="15254098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2606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0" y="260648"/>
            <a:ext cx="9144000" cy="8640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-7030" y="6407762"/>
            <a:ext cx="9144000" cy="47762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6" name="Imag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0890" y="5913984"/>
            <a:ext cx="1180594" cy="987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61938" y="6525468"/>
            <a:ext cx="1081087" cy="215900"/>
          </a:xfrm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GB" noProof="1"/>
              <a:t>Page </a:t>
            </a:r>
            <a:fld id="{F7CE7AB7-A104-46A5-B6CD-26082A13EDB6}" type="slidenum">
              <a:rPr lang="en-GB" noProof="1" smtClean="0"/>
              <a:pPr algn="l">
                <a:defRPr/>
              </a:pPr>
              <a:t>14</a:t>
            </a:fld>
            <a:endParaRPr lang="en-GB" noProof="1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810946" y="0"/>
            <a:ext cx="1225550" cy="215900"/>
          </a:xfrm>
        </p:spPr>
        <p:txBody>
          <a:bodyPr/>
          <a:lstStyle>
            <a:lvl1pPr algn="r">
              <a:lnSpc>
                <a:spcPct val="100000"/>
              </a:lnSpc>
              <a:spcBef>
                <a:spcPct val="0"/>
              </a:spcBef>
              <a:defRPr sz="7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fr-FR" sz="900"/>
              <a:t>Octobre 2017</a:t>
            </a:r>
            <a:endParaRPr lang="fr-FR" sz="900" dirty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252414" y="287338"/>
            <a:ext cx="8640000" cy="61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800" spc="-5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Élection des membres du Bureau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251586" y="1124744"/>
            <a:ext cx="8568886" cy="57785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fr-FR" sz="2400" b="1" dirty="0">
                <a:solidFill>
                  <a:schemeClr val="tx2">
                    <a:lumMod val="75000"/>
                  </a:schemeClr>
                </a:solidFill>
              </a:rPr>
              <a:t>Le Bureau actuel</a:t>
            </a:r>
          </a:p>
          <a:p>
            <a:pPr marL="919163" lvl="1" indent="-457200" algn="just">
              <a:buFont typeface="Arial" panose="020B0604020202020204" pitchFamily="34" charset="0"/>
              <a:buChar char="•"/>
              <a:tabLst>
                <a:tab pos="3948113" algn="l"/>
              </a:tabLst>
            </a:pPr>
            <a:r>
              <a:rPr lang="fr-FR" sz="2000" dirty="0">
                <a:solidFill>
                  <a:schemeClr val="tx2">
                    <a:lumMod val="75000"/>
                  </a:schemeClr>
                </a:solidFill>
              </a:rPr>
              <a:t>T. De Marchi		Président</a:t>
            </a:r>
          </a:p>
          <a:p>
            <a:pPr marL="919163" lvl="1" indent="-457200" algn="just">
              <a:buFont typeface="Arial" panose="020B0604020202020204" pitchFamily="34" charset="0"/>
              <a:buChar char="•"/>
              <a:tabLst>
                <a:tab pos="3948113" algn="l"/>
              </a:tabLst>
            </a:pPr>
            <a:r>
              <a:rPr lang="fr-FR" sz="2000" dirty="0">
                <a:solidFill>
                  <a:schemeClr val="tx2">
                    <a:lumMod val="75000"/>
                  </a:schemeClr>
                </a:solidFill>
              </a:rPr>
              <a:t>L. </a:t>
            </a:r>
            <a:r>
              <a:rPr lang="fr-FR" sz="2000" dirty="0" err="1">
                <a:solidFill>
                  <a:schemeClr val="tx2">
                    <a:lumMod val="75000"/>
                  </a:schemeClr>
                </a:solidFill>
              </a:rPr>
              <a:t>Sarasar</a:t>
            </a:r>
            <a:r>
              <a:rPr lang="fr-FR" sz="2000" dirty="0">
                <a:solidFill>
                  <a:schemeClr val="tx2">
                    <a:lumMod val="75000"/>
                  </a:schemeClr>
                </a:solidFill>
              </a:rPr>
              <a:t>		Vice-Président</a:t>
            </a:r>
          </a:p>
          <a:p>
            <a:pPr marL="919163" lvl="1" indent="-457200" algn="just">
              <a:buFont typeface="Arial" panose="020B0604020202020204" pitchFamily="34" charset="0"/>
              <a:buChar char="•"/>
              <a:tabLst>
                <a:tab pos="3948113" algn="l"/>
              </a:tabLst>
            </a:pPr>
            <a:r>
              <a:rPr lang="fr-FR" sz="2000" dirty="0">
                <a:solidFill>
                  <a:schemeClr val="tx2">
                    <a:lumMod val="75000"/>
                  </a:schemeClr>
                </a:solidFill>
              </a:rPr>
              <a:t>R. Picard		Secrétaire</a:t>
            </a:r>
          </a:p>
          <a:p>
            <a:pPr marL="919163" lvl="1" indent="-457200" algn="just">
              <a:buFont typeface="Arial" panose="020B0604020202020204" pitchFamily="34" charset="0"/>
              <a:buChar char="•"/>
              <a:tabLst>
                <a:tab pos="3948113" algn="l"/>
              </a:tabLst>
            </a:pPr>
            <a:r>
              <a:rPr lang="fr-FR" sz="2000" dirty="0">
                <a:solidFill>
                  <a:schemeClr val="tx2">
                    <a:lumMod val="75000"/>
                  </a:schemeClr>
                </a:solidFill>
              </a:rPr>
              <a:t>C. De Marchi		Trésorier</a:t>
            </a:r>
          </a:p>
          <a:p>
            <a:pPr marL="919163" lvl="1" indent="-457200" algn="just">
              <a:buFont typeface="Arial" panose="020B0604020202020204" pitchFamily="34" charset="0"/>
              <a:buChar char="•"/>
              <a:tabLst>
                <a:tab pos="3948113" algn="l"/>
              </a:tabLst>
            </a:pPr>
            <a:r>
              <a:rPr lang="fr-FR" sz="2000" dirty="0">
                <a:solidFill>
                  <a:schemeClr val="tx2">
                    <a:lumMod val="75000"/>
                  </a:schemeClr>
                </a:solidFill>
              </a:rPr>
              <a:t>J.J. Roy &amp; J. Ricci 		Commission Formation</a:t>
            </a:r>
          </a:p>
          <a:p>
            <a:pPr marL="919163" lvl="1" indent="-457200" algn="just">
              <a:buFont typeface="Arial" panose="020B0604020202020204" pitchFamily="34" charset="0"/>
              <a:buChar char="•"/>
              <a:tabLst>
                <a:tab pos="3948113" algn="l"/>
              </a:tabLst>
            </a:pPr>
            <a:r>
              <a:rPr lang="fr-FR" sz="2000" dirty="0">
                <a:solidFill>
                  <a:schemeClr val="tx2">
                    <a:lumMod val="75000"/>
                  </a:schemeClr>
                </a:solidFill>
              </a:rPr>
              <a:t>T. </a:t>
            </a:r>
            <a:r>
              <a:rPr lang="fr-FR" sz="2000" dirty="0" err="1">
                <a:solidFill>
                  <a:schemeClr val="tx2">
                    <a:lumMod val="75000"/>
                  </a:schemeClr>
                </a:solidFill>
              </a:rPr>
              <a:t>Branski</a:t>
            </a:r>
            <a:r>
              <a:rPr lang="fr-FR" sz="2000" dirty="0">
                <a:solidFill>
                  <a:schemeClr val="tx2">
                    <a:lumMod val="75000"/>
                  </a:schemeClr>
                </a:solidFill>
              </a:rPr>
              <a:t>  &amp; J.P. Chaussée		Logistique salle</a:t>
            </a:r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fr-FR" sz="2400" b="1" dirty="0">
                <a:solidFill>
                  <a:schemeClr val="tx2">
                    <a:lumMod val="75000"/>
                  </a:schemeClr>
                </a:solidFill>
              </a:rPr>
              <a:t>Changements</a:t>
            </a:r>
          </a:p>
          <a:p>
            <a:pPr marL="919163" lvl="1" indent="-4572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L. </a:t>
            </a:r>
            <a:r>
              <a:rPr lang="fr-FR" dirty="0" err="1">
                <a:solidFill>
                  <a:schemeClr val="tx2">
                    <a:lumMod val="75000"/>
                  </a:schemeClr>
                </a:solidFill>
              </a:rPr>
              <a:t>Sarasar</a:t>
            </a: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 démissionnaire</a:t>
            </a:r>
          </a:p>
          <a:p>
            <a:pPr marL="919163" lvl="1" indent="-4572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Pas de candidature reçue à ce jour</a:t>
            </a:r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fr-FR" sz="2400" b="1" dirty="0">
                <a:solidFill>
                  <a:schemeClr val="tx2">
                    <a:lumMod val="75000"/>
                  </a:schemeClr>
                </a:solidFill>
              </a:rPr>
              <a:t>Attribution des fonctions au sein du Bureau : réunion de bureau semaine prochaine</a:t>
            </a:r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fr-FR" sz="2400" b="1" dirty="0">
                <a:solidFill>
                  <a:schemeClr val="tx2">
                    <a:lumMod val="75000"/>
                  </a:schemeClr>
                </a:solidFill>
              </a:rPr>
              <a:t>Désignation des correspondants Ligue au sein du club</a:t>
            </a:r>
            <a:br>
              <a:rPr lang="fr-FR" sz="24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fr-FR" sz="2400" b="1" dirty="0">
                <a:solidFill>
                  <a:schemeClr val="tx2">
                    <a:lumMod val="75000"/>
                  </a:schemeClr>
                </a:solidFill>
              </a:rPr>
              <a:t>(sportif, formation, développement &amp; communication)</a:t>
            </a:r>
          </a:p>
          <a:p>
            <a:pPr marL="919163" lvl="1" indent="-457200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fr-FR" dirty="0">
              <a:solidFill>
                <a:schemeClr val="tx2">
                  <a:lumMod val="75000"/>
                </a:schemeClr>
              </a:solidFill>
            </a:endParaRPr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q"/>
            </a:pPr>
            <a:endParaRPr lang="fr-FR" sz="24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09657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2606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0" y="260648"/>
            <a:ext cx="9144000" cy="8640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-7030" y="6407762"/>
            <a:ext cx="9144000" cy="47762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6" name="Imag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0890" y="5913984"/>
            <a:ext cx="1180594" cy="987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61938" y="6525468"/>
            <a:ext cx="1081087" cy="215900"/>
          </a:xfrm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GB" noProof="1"/>
              <a:t>Page </a:t>
            </a:r>
            <a:fld id="{F7CE7AB7-A104-46A5-B6CD-26082A13EDB6}" type="slidenum">
              <a:rPr lang="en-GB" noProof="1" smtClean="0"/>
              <a:pPr algn="l">
                <a:defRPr/>
              </a:pPr>
              <a:t>15</a:t>
            </a:fld>
            <a:endParaRPr lang="en-GB" noProof="1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810946" y="0"/>
            <a:ext cx="1225550" cy="215900"/>
          </a:xfrm>
        </p:spPr>
        <p:txBody>
          <a:bodyPr/>
          <a:lstStyle>
            <a:lvl1pPr algn="r">
              <a:lnSpc>
                <a:spcPct val="100000"/>
              </a:lnSpc>
              <a:spcBef>
                <a:spcPct val="0"/>
              </a:spcBef>
              <a:defRPr sz="7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fr-FR" sz="900"/>
              <a:t>Octobre 2017</a:t>
            </a:r>
            <a:endParaRPr lang="fr-FR" sz="900" dirty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252414" y="287338"/>
            <a:ext cx="8640000" cy="61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800" spc="-5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 Notre projet  2017-2018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251586" y="1124744"/>
            <a:ext cx="8568886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fr-FR" sz="2400" b="1" dirty="0">
                <a:solidFill>
                  <a:schemeClr val="tx2">
                    <a:lumMod val="75000"/>
                  </a:schemeClr>
                </a:solidFill>
              </a:rPr>
              <a:t>En lien avec la politique sportive municipale et/ou les plans d’actions de la Ligue</a:t>
            </a:r>
          </a:p>
          <a:p>
            <a:pPr marL="919163" lvl="1" indent="-457200" algn="just">
              <a:spcBef>
                <a:spcPts val="300"/>
              </a:spcBef>
              <a:buFont typeface="+mj-lt"/>
              <a:buAutoNum type="arabicPeriod"/>
            </a:pPr>
            <a:r>
              <a:rPr lang="fr-FR" sz="2000" b="1" dirty="0">
                <a:solidFill>
                  <a:schemeClr val="tx2">
                    <a:lumMod val="75000"/>
                  </a:schemeClr>
                </a:solidFill>
              </a:rPr>
              <a:t>Développer la pratique du billard français</a:t>
            </a:r>
            <a:r>
              <a:rPr lang="fr-FR" sz="2000" dirty="0">
                <a:solidFill>
                  <a:schemeClr val="tx2">
                    <a:lumMod val="75000"/>
                  </a:schemeClr>
                </a:solidFill>
              </a:rPr>
              <a:t> avec un plus grand nombre d’adhérents licenciés, et si possible avec des jeunes, des féminines, des </a:t>
            </a:r>
            <a:r>
              <a:rPr lang="fr-FR" sz="2000" dirty="0" err="1">
                <a:solidFill>
                  <a:schemeClr val="tx2">
                    <a:lumMod val="75000"/>
                  </a:schemeClr>
                </a:solidFill>
              </a:rPr>
              <a:t>blagnacais</a:t>
            </a:r>
            <a:endParaRPr lang="fr-FR" sz="2000" dirty="0">
              <a:solidFill>
                <a:schemeClr val="tx2">
                  <a:lumMod val="75000"/>
                </a:schemeClr>
              </a:solidFill>
            </a:endParaRPr>
          </a:p>
          <a:p>
            <a:pPr marL="919163" lvl="1" indent="-457200" algn="just">
              <a:spcBef>
                <a:spcPts val="300"/>
              </a:spcBef>
              <a:buFont typeface="+mj-lt"/>
              <a:buAutoNum type="arabicPeriod"/>
            </a:pPr>
            <a:r>
              <a:rPr lang="fr-FR" sz="2000" b="1" dirty="0">
                <a:solidFill>
                  <a:schemeClr val="tx2">
                    <a:lumMod val="75000"/>
                  </a:schemeClr>
                </a:solidFill>
              </a:rPr>
              <a:t>Développer la formation</a:t>
            </a:r>
            <a:r>
              <a:rPr lang="fr-FR" sz="2000" dirty="0">
                <a:solidFill>
                  <a:schemeClr val="tx2">
                    <a:lumMod val="75000"/>
                  </a:schemeClr>
                </a:solidFill>
              </a:rPr>
              <a:t> pour tous au travers d’une école de billard labellisée</a:t>
            </a:r>
          </a:p>
          <a:p>
            <a:pPr marL="919163" lvl="1" indent="-457200" algn="just">
              <a:spcBef>
                <a:spcPts val="300"/>
              </a:spcBef>
              <a:buFont typeface="+mj-lt"/>
              <a:buAutoNum type="arabicPeriod"/>
            </a:pPr>
            <a:r>
              <a:rPr lang="fr-FR" sz="2000" b="1" dirty="0">
                <a:solidFill>
                  <a:schemeClr val="tx2">
                    <a:lumMod val="75000"/>
                  </a:schemeClr>
                </a:solidFill>
              </a:rPr>
              <a:t>Monter partenariat avec d’autres associations </a:t>
            </a:r>
            <a:r>
              <a:rPr lang="fr-FR" sz="2000" dirty="0">
                <a:solidFill>
                  <a:schemeClr val="tx2">
                    <a:lumMod val="75000"/>
                  </a:schemeClr>
                </a:solidFill>
              </a:rPr>
              <a:t>(BIGRES - Blagnac Inter Générations Retraite Sportive, Les </a:t>
            </a:r>
            <a:r>
              <a:rPr lang="fr-FR" sz="2000" dirty="0" err="1">
                <a:solidFill>
                  <a:schemeClr val="tx2">
                    <a:lumMod val="75000"/>
                  </a:schemeClr>
                </a:solidFill>
              </a:rPr>
              <a:t>Caouecs</a:t>
            </a:r>
            <a:r>
              <a:rPr lang="fr-FR" sz="2000" dirty="0">
                <a:solidFill>
                  <a:schemeClr val="tx2">
                    <a:lumMod val="75000"/>
                  </a:schemeClr>
                </a:solidFill>
              </a:rPr>
              <a:t> en </a:t>
            </a:r>
            <a:r>
              <a:rPr lang="fr-FR" sz="2000" dirty="0" err="1">
                <a:solidFill>
                  <a:schemeClr val="tx2">
                    <a:lumMod val="75000"/>
                  </a:schemeClr>
                </a:solidFill>
              </a:rPr>
              <a:t>Rando</a:t>
            </a:r>
            <a:r>
              <a:rPr lang="fr-FR" sz="2000" dirty="0">
                <a:solidFill>
                  <a:schemeClr val="tx2">
                    <a:lumMod val="75000"/>
                  </a:schemeClr>
                </a:solidFill>
              </a:rPr>
              <a:t>, GEM’ACTIV)</a:t>
            </a:r>
          </a:p>
          <a:p>
            <a:pPr marL="919163" lvl="1" indent="-457200" algn="just">
              <a:spcBef>
                <a:spcPts val="300"/>
              </a:spcBef>
              <a:buFont typeface="+mj-lt"/>
              <a:buAutoNum type="arabicPeriod"/>
            </a:pPr>
            <a:r>
              <a:rPr lang="fr-FR" sz="2000" b="1" dirty="0">
                <a:solidFill>
                  <a:schemeClr val="tx2">
                    <a:lumMod val="75000"/>
                  </a:schemeClr>
                </a:solidFill>
              </a:rPr>
              <a:t>Communiquer </a:t>
            </a:r>
            <a:r>
              <a:rPr lang="fr-FR" sz="2000" dirty="0">
                <a:solidFill>
                  <a:schemeClr val="tx2">
                    <a:lumMod val="75000"/>
                  </a:schemeClr>
                </a:solidFill>
              </a:rPr>
              <a:t>davantage sur les différents médias (site internet)</a:t>
            </a:r>
          </a:p>
        </p:txBody>
      </p:sp>
    </p:spTree>
    <p:extLst>
      <p:ext uri="{BB962C8B-B14F-4D97-AF65-F5344CB8AC3E}">
        <p14:creationId xmlns:p14="http://schemas.microsoft.com/office/powerpoint/2010/main" val="10493173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2606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0" y="260648"/>
            <a:ext cx="9144000" cy="8640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-7030" y="6407762"/>
            <a:ext cx="9144000" cy="47762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6" name="Imag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0890" y="5913984"/>
            <a:ext cx="1180594" cy="987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61938" y="6525468"/>
            <a:ext cx="1081087" cy="215900"/>
          </a:xfrm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GB" noProof="1"/>
              <a:t>Page </a:t>
            </a:r>
            <a:fld id="{F7CE7AB7-A104-46A5-B6CD-26082A13EDB6}" type="slidenum">
              <a:rPr lang="en-GB" noProof="1" smtClean="0"/>
              <a:pPr algn="l">
                <a:defRPr/>
              </a:pPr>
              <a:t>16</a:t>
            </a:fld>
            <a:endParaRPr lang="en-GB" noProof="1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810946" y="0"/>
            <a:ext cx="1225550" cy="215900"/>
          </a:xfrm>
        </p:spPr>
        <p:txBody>
          <a:bodyPr/>
          <a:lstStyle>
            <a:lvl1pPr algn="r">
              <a:lnSpc>
                <a:spcPct val="100000"/>
              </a:lnSpc>
              <a:spcBef>
                <a:spcPct val="0"/>
              </a:spcBef>
              <a:defRPr sz="7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fr-FR" sz="900"/>
              <a:t>Octobre 2017</a:t>
            </a:r>
            <a:endParaRPr lang="fr-FR" sz="900" dirty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252414" y="287338"/>
            <a:ext cx="8640000" cy="61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800" spc="-5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8. Formation et école de billard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251586" y="1124744"/>
            <a:ext cx="8568886" cy="49628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fr-FR" sz="2400" b="1" dirty="0">
                <a:solidFill>
                  <a:schemeClr val="tx2">
                    <a:lumMod val="75000"/>
                  </a:schemeClr>
                </a:solidFill>
              </a:rPr>
              <a:t>Les actions 2016-2017</a:t>
            </a:r>
          </a:p>
          <a:p>
            <a:pPr marL="919163" lvl="1" indent="-4572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Poursuite de l’école de billard en partenariat avec l’établissement</a:t>
            </a:r>
            <a:br>
              <a:rPr lang="fr-FR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L’ Annonciation à </a:t>
            </a:r>
            <a:r>
              <a:rPr lang="fr-FR" dirty="0" err="1">
                <a:solidFill>
                  <a:schemeClr val="tx2">
                    <a:lumMod val="75000"/>
                  </a:schemeClr>
                </a:solidFill>
              </a:rPr>
              <a:t>Seilh</a:t>
            </a: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 (J.J. Roy / T. </a:t>
            </a:r>
            <a:r>
              <a:rPr lang="fr-FR" dirty="0" err="1">
                <a:solidFill>
                  <a:schemeClr val="tx2">
                    <a:lumMod val="75000"/>
                  </a:schemeClr>
                </a:solidFill>
              </a:rPr>
              <a:t>Branski</a:t>
            </a: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)</a:t>
            </a:r>
          </a:p>
          <a:p>
            <a:pPr marL="1376363" lvl="2" indent="-457200" algn="just">
              <a:buFont typeface="Wingdings" panose="05000000000000000000" pitchFamily="2" charset="2"/>
              <a:buChar char="ü"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Mini billard du club installé au collège</a:t>
            </a:r>
          </a:p>
          <a:p>
            <a:pPr marL="1376363" lvl="2" indent="-457200" algn="just">
              <a:buFont typeface="Wingdings" panose="05000000000000000000" pitchFamily="2" charset="2"/>
              <a:buChar char="ü"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Séances d’initiation les mercredis après-midi et jeudis midi</a:t>
            </a:r>
            <a:endParaRPr lang="fr-FR" sz="2000" dirty="0">
              <a:solidFill>
                <a:schemeClr val="tx2">
                  <a:lumMod val="75000"/>
                </a:schemeClr>
              </a:solidFill>
            </a:endParaRPr>
          </a:p>
          <a:p>
            <a:pPr marL="919163" lvl="1" indent="-4572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Séances d’initiation le mercredi à 11h (J.J. Roy)</a:t>
            </a:r>
          </a:p>
          <a:p>
            <a:pPr marL="919163" lvl="1" indent="-4572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Interruption des formations Partie Libre avec J.N. Mary</a:t>
            </a:r>
          </a:p>
          <a:p>
            <a:pPr marL="919163" lvl="1" indent="-4572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Pas de formation arbitres ni animateurs</a:t>
            </a:r>
          </a:p>
          <a:p>
            <a:pPr marL="919163" lvl="1" indent="-4572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fr-FR" sz="2000" dirty="0">
              <a:solidFill>
                <a:schemeClr val="tx2">
                  <a:lumMod val="75000"/>
                </a:schemeClr>
              </a:solidFill>
            </a:endParaRPr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fr-FR" sz="2400" b="1" dirty="0">
                <a:solidFill>
                  <a:schemeClr val="tx2">
                    <a:lumMod val="75000"/>
                  </a:schemeClr>
                </a:solidFill>
              </a:rPr>
              <a:t>Et pour 2017-2018 …</a:t>
            </a:r>
          </a:p>
          <a:p>
            <a:pPr marL="919163" lvl="1" indent="-4572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u="sng" dirty="0">
                <a:solidFill>
                  <a:schemeClr val="tx2">
                    <a:lumMod val="75000"/>
                  </a:schemeClr>
                </a:solidFill>
              </a:rPr>
              <a:t>Pour les joueurs débutants</a:t>
            </a:r>
          </a:p>
          <a:p>
            <a:pPr marL="1376363" lvl="2" indent="-457200" algn="just">
              <a:spcBef>
                <a:spcPts val="300"/>
              </a:spcBef>
              <a:buFont typeface="Wingdings" panose="05000000000000000000" pitchFamily="2" charset="2"/>
              <a:buChar char="ü"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Séances d’initiation adultes le jeudi à 18h</a:t>
            </a:r>
          </a:p>
          <a:p>
            <a:pPr marL="1376363" lvl="2" indent="-457200" algn="just">
              <a:spcBef>
                <a:spcPts val="300"/>
              </a:spcBef>
              <a:buFont typeface="Wingdings" panose="05000000000000000000" pitchFamily="2" charset="2"/>
              <a:buChar char="ü"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Séances d’initiation jeunes le jeudi à 17h30</a:t>
            </a:r>
          </a:p>
          <a:p>
            <a:pPr marL="1376363" lvl="2" indent="-457200" algn="just">
              <a:spcBef>
                <a:spcPts val="300"/>
              </a:spcBef>
              <a:buFont typeface="Wingdings" panose="05000000000000000000" pitchFamily="2" charset="2"/>
              <a:buChar char="ü"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Avec les initiateurs (DFI) / animateurs (CFA) du club</a:t>
            </a:r>
          </a:p>
          <a:p>
            <a:pPr marL="1376363" lvl="2" indent="-457200" algn="just">
              <a:spcBef>
                <a:spcPts val="300"/>
              </a:spcBef>
              <a:buFont typeface="Wingdings" panose="05000000000000000000" pitchFamily="2" charset="2"/>
              <a:buChar char="ü"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Jeu à 4 billes</a:t>
            </a:r>
          </a:p>
        </p:txBody>
      </p:sp>
    </p:spTree>
    <p:extLst>
      <p:ext uri="{BB962C8B-B14F-4D97-AF65-F5344CB8AC3E}">
        <p14:creationId xmlns:p14="http://schemas.microsoft.com/office/powerpoint/2010/main" val="5334640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2606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0" y="260648"/>
            <a:ext cx="9144000" cy="8640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-7030" y="6407762"/>
            <a:ext cx="9144000" cy="47762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6" name="Imag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0890" y="5913984"/>
            <a:ext cx="1180594" cy="987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61938" y="6525468"/>
            <a:ext cx="1081087" cy="215900"/>
          </a:xfrm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GB" noProof="1"/>
              <a:t>Page </a:t>
            </a:r>
            <a:fld id="{F7CE7AB7-A104-46A5-B6CD-26082A13EDB6}" type="slidenum">
              <a:rPr lang="en-GB" noProof="1" smtClean="0"/>
              <a:pPr algn="l">
                <a:defRPr/>
              </a:pPr>
              <a:t>17</a:t>
            </a:fld>
            <a:endParaRPr lang="en-GB" noProof="1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810946" y="0"/>
            <a:ext cx="1225550" cy="215900"/>
          </a:xfrm>
        </p:spPr>
        <p:txBody>
          <a:bodyPr/>
          <a:lstStyle>
            <a:lvl1pPr algn="r">
              <a:lnSpc>
                <a:spcPct val="100000"/>
              </a:lnSpc>
              <a:spcBef>
                <a:spcPct val="0"/>
              </a:spcBef>
              <a:defRPr sz="7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fr-FR" sz="900"/>
              <a:t>Octobre 2017</a:t>
            </a:r>
            <a:endParaRPr lang="fr-FR" sz="900" dirty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252414" y="287338"/>
            <a:ext cx="8640000" cy="61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800" spc="-5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8. Formation et école de billard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251586" y="1124744"/>
            <a:ext cx="8568886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fr-FR" sz="2400" b="1" dirty="0">
                <a:solidFill>
                  <a:schemeClr val="tx2">
                    <a:lumMod val="75000"/>
                  </a:schemeClr>
                </a:solidFill>
              </a:rPr>
              <a:t>Et pour 2017-2018 …</a:t>
            </a:r>
          </a:p>
          <a:p>
            <a:pPr marL="919163" lvl="1" indent="-4572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u="sng" dirty="0">
                <a:solidFill>
                  <a:schemeClr val="tx2">
                    <a:lumMod val="75000"/>
                  </a:schemeClr>
                </a:solidFill>
              </a:rPr>
              <a:t>Pour les joueurs plus expérimentés</a:t>
            </a:r>
          </a:p>
          <a:p>
            <a:pPr marL="1376363" lvl="2" indent="-457200" algn="just">
              <a:spcBef>
                <a:spcPts val="300"/>
              </a:spcBef>
              <a:buFont typeface="Wingdings" panose="05000000000000000000" pitchFamily="2" charset="2"/>
              <a:buChar char="ü"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Séances de perfectionnement partie libre au club avec J.N. Mary (moniteur fédéral)</a:t>
            </a:r>
          </a:p>
          <a:p>
            <a:pPr marL="1376363" lvl="2" indent="-457200" algn="just">
              <a:spcBef>
                <a:spcPts val="300"/>
              </a:spcBef>
              <a:buFont typeface="Wingdings" panose="05000000000000000000" pitchFamily="2" charset="2"/>
              <a:buChar char="ü"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Stages Ligue de perfectionnement à la partie libre et au 3 bandes encadrés par les moniteurs fédéraux de la Ligue , avec 4 dates</a:t>
            </a:r>
          </a:p>
          <a:p>
            <a:pPr marL="1833563" lvl="4" algn="just">
              <a:spcBef>
                <a:spcPts val="300"/>
              </a:spcBef>
            </a:pPr>
            <a:r>
              <a:rPr lang="fr-FR" sz="1600" b="1" dirty="0">
                <a:solidFill>
                  <a:schemeClr val="tx2">
                    <a:lumMod val="75000"/>
                  </a:schemeClr>
                </a:solidFill>
              </a:rPr>
              <a:t>19/11/17</a:t>
            </a:r>
            <a:r>
              <a:rPr lang="fr-FR" sz="1600" dirty="0">
                <a:solidFill>
                  <a:schemeClr val="tx2">
                    <a:lumMod val="75000"/>
                  </a:schemeClr>
                </a:solidFill>
              </a:rPr>
              <a:t> : Jeu de série en LR	</a:t>
            </a:r>
            <a:r>
              <a:rPr lang="fr-FR" sz="1600" b="1" dirty="0">
                <a:solidFill>
                  <a:schemeClr val="tx2">
                    <a:lumMod val="75000"/>
                  </a:schemeClr>
                </a:solidFill>
              </a:rPr>
              <a:t>04/02/18</a:t>
            </a:r>
            <a:r>
              <a:rPr lang="fr-FR" sz="1600" dirty="0">
                <a:solidFill>
                  <a:schemeClr val="tx2">
                    <a:lumMod val="75000"/>
                  </a:schemeClr>
                </a:solidFill>
              </a:rPr>
              <a:t> : Jeu de série en MP</a:t>
            </a:r>
          </a:p>
          <a:p>
            <a:pPr marL="1833563" lvl="4" algn="just">
              <a:spcBef>
                <a:spcPts val="300"/>
              </a:spcBef>
            </a:pPr>
            <a:r>
              <a:rPr lang="fr-FR" sz="1600" b="1" dirty="0">
                <a:solidFill>
                  <a:schemeClr val="tx2">
                    <a:lumMod val="75000"/>
                  </a:schemeClr>
                </a:solidFill>
              </a:rPr>
              <a:t>17/12/17</a:t>
            </a:r>
            <a:r>
              <a:rPr lang="fr-FR" sz="1600" dirty="0">
                <a:solidFill>
                  <a:schemeClr val="tx2">
                    <a:lumMod val="75000"/>
                  </a:schemeClr>
                </a:solidFill>
              </a:rPr>
              <a:t> : 3 Bandes en MP	</a:t>
            </a:r>
            <a:r>
              <a:rPr lang="fr-FR" sz="1600" b="1" dirty="0">
                <a:solidFill>
                  <a:schemeClr val="tx2">
                    <a:lumMod val="75000"/>
                  </a:schemeClr>
                </a:solidFill>
              </a:rPr>
              <a:t>18/03/18</a:t>
            </a:r>
            <a:r>
              <a:rPr lang="fr-FR" sz="1600" dirty="0">
                <a:solidFill>
                  <a:schemeClr val="tx2">
                    <a:lumMod val="75000"/>
                  </a:schemeClr>
                </a:solidFill>
              </a:rPr>
              <a:t> : 3 Bandes en LR</a:t>
            </a:r>
          </a:p>
          <a:p>
            <a:pPr marL="919163" lvl="1" indent="-4572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u="sng" dirty="0">
                <a:solidFill>
                  <a:schemeClr val="tx2">
                    <a:lumMod val="75000"/>
                  </a:schemeClr>
                </a:solidFill>
              </a:rPr>
              <a:t>Pour les animateurs de club (CFA)</a:t>
            </a:r>
          </a:p>
          <a:p>
            <a:pPr marL="1376363" lvl="2" indent="-457200" algn="just">
              <a:spcBef>
                <a:spcPts val="300"/>
              </a:spcBef>
              <a:buFont typeface="Wingdings" panose="05000000000000000000" pitchFamily="2" charset="2"/>
              <a:buChar char="ü"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Stages Ligue de formation d’animateurs de club : le 1</a:t>
            </a:r>
            <a:r>
              <a:rPr lang="fr-FR" baseline="30000" dirty="0">
                <a:solidFill>
                  <a:schemeClr val="tx2">
                    <a:lumMod val="75000"/>
                  </a:schemeClr>
                </a:solidFill>
              </a:rPr>
              <a:t>er</a:t>
            </a: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 les 30/09 et 01/10</a:t>
            </a:r>
          </a:p>
          <a:p>
            <a:pPr marL="919163" lvl="1" indent="-4572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u="sng" dirty="0">
                <a:solidFill>
                  <a:schemeClr val="tx2">
                    <a:lumMod val="75000"/>
                  </a:schemeClr>
                </a:solidFill>
              </a:rPr>
              <a:t>Pour les arbitres</a:t>
            </a:r>
          </a:p>
          <a:p>
            <a:pPr marL="1376363" lvl="2" indent="-457200" algn="just">
              <a:spcBef>
                <a:spcPts val="300"/>
              </a:spcBef>
              <a:buFont typeface="Wingdings" panose="05000000000000000000" pitchFamily="2" charset="2"/>
              <a:buChar char="ü"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Stages Ligue de formation d’arbitres de ligue et arbitres fédéraux</a:t>
            </a:r>
          </a:p>
          <a:p>
            <a:pPr marL="919163" lvl="1" indent="-4572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b="1" u="sng" dirty="0">
                <a:solidFill>
                  <a:schemeClr val="tx2">
                    <a:lumMod val="75000"/>
                  </a:schemeClr>
                </a:solidFill>
              </a:rPr>
              <a:t>Objectifs 2018 </a:t>
            </a:r>
          </a:p>
          <a:p>
            <a:pPr marL="1376363" lvl="2" indent="-457200" algn="just">
              <a:spcBef>
                <a:spcPts val="300"/>
              </a:spcBef>
              <a:buFont typeface="Wingdings" panose="05000000000000000000" pitchFamily="2" charset="2"/>
              <a:buChar char="ü"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Obtenir le label école de billard pour le club</a:t>
            </a:r>
          </a:p>
          <a:p>
            <a:pPr marL="1376363" lvl="2" indent="-457200" algn="just">
              <a:spcBef>
                <a:spcPts val="300"/>
              </a:spcBef>
              <a:buFont typeface="Wingdings" panose="05000000000000000000" pitchFamily="2" charset="2"/>
              <a:buChar char="ü"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Remettre en place un partenariat avec un nouvel établissement scolaire à Blagnac (collège ou lycée) : en discussion avec la Mairie</a:t>
            </a:r>
          </a:p>
          <a:p>
            <a:pPr marL="919163" lvl="1" indent="-4572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fr-FR" sz="20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11619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2606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0" y="260648"/>
            <a:ext cx="9144000" cy="8640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-7030" y="6407762"/>
            <a:ext cx="9144000" cy="47762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6" name="Imag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0890" y="5913984"/>
            <a:ext cx="1180594" cy="987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61938" y="6525468"/>
            <a:ext cx="1081087" cy="215900"/>
          </a:xfrm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GB" noProof="1"/>
              <a:t>Page </a:t>
            </a:r>
            <a:fld id="{F7CE7AB7-A104-46A5-B6CD-26082A13EDB6}" type="slidenum">
              <a:rPr lang="en-GB" noProof="1" smtClean="0"/>
              <a:pPr algn="l">
                <a:defRPr/>
              </a:pPr>
              <a:t>18</a:t>
            </a:fld>
            <a:endParaRPr lang="en-GB" noProof="1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810946" y="0"/>
            <a:ext cx="1225550" cy="215900"/>
          </a:xfrm>
        </p:spPr>
        <p:txBody>
          <a:bodyPr/>
          <a:lstStyle>
            <a:lvl1pPr algn="r">
              <a:lnSpc>
                <a:spcPct val="100000"/>
              </a:lnSpc>
              <a:spcBef>
                <a:spcPct val="0"/>
              </a:spcBef>
              <a:defRPr sz="7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fr-FR" sz="900"/>
              <a:t>Octobre 2017</a:t>
            </a:r>
            <a:endParaRPr lang="fr-FR" sz="900" dirty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252414" y="287338"/>
            <a:ext cx="8640000" cy="61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800" spc="-5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9. Dispositions pour la saison 2017-2018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251586" y="1124744"/>
            <a:ext cx="8568886" cy="5647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fr-FR" sz="2400" b="1" dirty="0">
                <a:solidFill>
                  <a:schemeClr val="tx2">
                    <a:lumMod val="75000"/>
                  </a:schemeClr>
                </a:solidFill>
              </a:rPr>
              <a:t>Tarifs cotisations / licences = inchangés</a:t>
            </a:r>
          </a:p>
          <a:p>
            <a:pPr marL="919163" lvl="1" indent="-457200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tx2">
                    <a:lumMod val="75000"/>
                  </a:schemeClr>
                </a:solidFill>
              </a:rPr>
              <a:t>Cotisation / licence compétiteur à 260€</a:t>
            </a:r>
          </a:p>
          <a:p>
            <a:pPr marL="919163" lvl="1" indent="-457200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tx2">
                    <a:lumMod val="75000"/>
                  </a:schemeClr>
                </a:solidFill>
              </a:rPr>
              <a:t>Cotisation / licence non compétiteur à 220€</a:t>
            </a:r>
          </a:p>
          <a:p>
            <a:pPr marL="919163" lvl="1" indent="-457200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tx2">
                    <a:lumMod val="75000"/>
                  </a:schemeClr>
                </a:solidFill>
              </a:rPr>
              <a:t>Maintien de la réduction à 20€ pour les </a:t>
            </a:r>
            <a:r>
              <a:rPr lang="fr-FR" sz="2000" dirty="0" err="1">
                <a:solidFill>
                  <a:schemeClr val="tx2">
                    <a:lumMod val="75000"/>
                  </a:schemeClr>
                </a:solidFill>
              </a:rPr>
              <a:t>blagnacais</a:t>
            </a:r>
            <a:r>
              <a:rPr lang="fr-FR" sz="2000" dirty="0">
                <a:solidFill>
                  <a:schemeClr val="tx2">
                    <a:lumMod val="75000"/>
                  </a:schemeClr>
                </a:solidFill>
              </a:rPr>
              <a:t> (demande Mairie)</a:t>
            </a:r>
          </a:p>
          <a:p>
            <a:pPr marL="919163" lvl="1" indent="-457200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tx2">
                    <a:lumMod val="75000"/>
                  </a:schemeClr>
                </a:solidFill>
              </a:rPr>
              <a:t>Cotisation / licence découverte (non compétiteur) à 110€</a:t>
            </a:r>
          </a:p>
          <a:p>
            <a:pPr marL="919163" lvl="1" indent="-457200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tx2">
                    <a:lumMod val="75000"/>
                  </a:schemeClr>
                </a:solidFill>
              </a:rPr>
              <a:t>Cotisation / licence jeunes (-21 ans) à 30€</a:t>
            </a:r>
          </a:p>
          <a:p>
            <a:pPr marL="919163" lvl="1" indent="-457200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tx2">
                    <a:lumMod val="75000"/>
                  </a:schemeClr>
                </a:solidFill>
              </a:rPr>
              <a:t>Joueur licencié dans un autre club (130€)</a:t>
            </a:r>
          </a:p>
          <a:p>
            <a:pPr marL="919163" lvl="1" indent="-457200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tx2">
                    <a:lumMod val="75000"/>
                  </a:schemeClr>
                </a:solidFill>
              </a:rPr>
              <a:t>Joueur de passage (50€)</a:t>
            </a:r>
          </a:p>
          <a:p>
            <a:pPr marL="342900" lvl="1" indent="-342900">
              <a:spcBef>
                <a:spcPts val="2400"/>
              </a:spcBef>
              <a:buFont typeface="Wingdings" panose="05000000000000000000" pitchFamily="2" charset="2"/>
              <a:buChar char="q"/>
            </a:pPr>
            <a:r>
              <a:rPr lang="fr-FR" sz="2400" b="1" dirty="0">
                <a:solidFill>
                  <a:schemeClr val="tx2">
                    <a:lumMod val="75000"/>
                  </a:schemeClr>
                </a:solidFill>
              </a:rPr>
              <a:t>Barème inchangé pour les remboursements frais de déplacement compétitions</a:t>
            </a:r>
          </a:p>
          <a:p>
            <a:pPr marL="342900" lvl="1" indent="-342900">
              <a:spcBef>
                <a:spcPts val="2400"/>
              </a:spcBef>
              <a:buFont typeface="Wingdings" panose="05000000000000000000" pitchFamily="2" charset="2"/>
              <a:buChar char="q"/>
            </a:pPr>
            <a:r>
              <a:rPr lang="fr-FR" sz="2400" b="1" dirty="0">
                <a:solidFill>
                  <a:schemeClr val="tx2">
                    <a:lumMod val="75000"/>
                  </a:schemeClr>
                </a:solidFill>
              </a:rPr>
              <a:t>Compétitions au sein du club</a:t>
            </a:r>
          </a:p>
          <a:p>
            <a:pPr marL="919163" lvl="1" indent="-457200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tx2">
                    <a:lumMod val="75000"/>
                  </a:schemeClr>
                </a:solidFill>
              </a:rPr>
              <a:t>Calendrier affiché</a:t>
            </a:r>
          </a:p>
          <a:p>
            <a:pPr marL="919163" lvl="1" indent="-457200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tx2">
                    <a:lumMod val="75000"/>
                  </a:schemeClr>
                </a:solidFill>
              </a:rPr>
              <a:t>Besoin de directeurs de jeu, d’arbitres et de marqueurs</a:t>
            </a:r>
          </a:p>
          <a:p>
            <a:pPr marL="919163" lvl="1" indent="-457200" algn="just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fr-FR" sz="20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97114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2606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0" y="260648"/>
            <a:ext cx="9144000" cy="8640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-7030" y="6407762"/>
            <a:ext cx="9144000" cy="47762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61938" y="6525468"/>
            <a:ext cx="1081087" cy="215900"/>
          </a:xfrm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GB" noProof="1"/>
              <a:t>Page </a:t>
            </a:r>
            <a:fld id="{F7CE7AB7-A104-46A5-B6CD-26082A13EDB6}" type="slidenum">
              <a:rPr lang="en-GB" noProof="1" smtClean="0"/>
              <a:pPr algn="l">
                <a:defRPr/>
              </a:pPr>
              <a:t>19</a:t>
            </a:fld>
            <a:endParaRPr lang="en-GB" noProof="1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810946" y="0"/>
            <a:ext cx="1225550" cy="215900"/>
          </a:xfrm>
        </p:spPr>
        <p:txBody>
          <a:bodyPr/>
          <a:lstStyle>
            <a:lvl1pPr algn="r">
              <a:lnSpc>
                <a:spcPct val="100000"/>
              </a:lnSpc>
              <a:spcBef>
                <a:spcPct val="0"/>
              </a:spcBef>
              <a:defRPr sz="7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fr-FR" sz="900"/>
              <a:t>Octobre 2017</a:t>
            </a:r>
            <a:endParaRPr lang="fr-FR" sz="900" dirty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252414" y="4977240"/>
            <a:ext cx="8640000" cy="61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000" spc="-5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10. Questions diverses</a:t>
            </a: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76"/>
          <a:stretch/>
        </p:blipFill>
        <p:spPr>
          <a:xfrm>
            <a:off x="-2048" y="882397"/>
            <a:ext cx="9144000" cy="3698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54224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2606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0" y="260648"/>
            <a:ext cx="9144000" cy="8640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-7030" y="6407762"/>
            <a:ext cx="9144000" cy="47762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6" name="Imag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0890" y="5913984"/>
            <a:ext cx="1180594" cy="987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61938" y="6525468"/>
            <a:ext cx="1081087" cy="215900"/>
          </a:xfrm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GB" noProof="1"/>
              <a:t>Page </a:t>
            </a:r>
            <a:fld id="{F7CE7AB7-A104-46A5-B6CD-26082A13EDB6}" type="slidenum">
              <a:rPr lang="en-GB" noProof="1" smtClean="0"/>
              <a:pPr algn="l">
                <a:defRPr/>
              </a:pPr>
              <a:t>2</a:t>
            </a:fld>
            <a:endParaRPr lang="en-GB" noProof="1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810946" y="0"/>
            <a:ext cx="1225550" cy="215900"/>
          </a:xfrm>
        </p:spPr>
        <p:txBody>
          <a:bodyPr/>
          <a:lstStyle>
            <a:lvl1pPr algn="r">
              <a:lnSpc>
                <a:spcPct val="100000"/>
              </a:lnSpc>
              <a:spcBef>
                <a:spcPct val="0"/>
              </a:spcBef>
              <a:defRPr sz="7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fr-FR" sz="900"/>
              <a:t>Octobre 2017</a:t>
            </a:r>
            <a:endParaRPr lang="fr-FR" sz="900" dirty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252414" y="287338"/>
            <a:ext cx="8640000" cy="61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800" spc="-5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Agenda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323594" y="1340768"/>
            <a:ext cx="8568886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9163" lvl="1" indent="-457200">
              <a:spcBef>
                <a:spcPts val="1200"/>
              </a:spcBef>
              <a:buFont typeface="+mj-lt"/>
              <a:buAutoNum type="arabicPeriod"/>
            </a:pPr>
            <a:r>
              <a:rPr lang="fr-FR" sz="2000" dirty="0">
                <a:solidFill>
                  <a:schemeClr val="tx2">
                    <a:lumMod val="75000"/>
                  </a:schemeClr>
                </a:solidFill>
              </a:rPr>
              <a:t>Compte-rendu moral</a:t>
            </a:r>
          </a:p>
          <a:p>
            <a:pPr marL="919163" lvl="1" indent="-457200">
              <a:spcBef>
                <a:spcPts val="1200"/>
              </a:spcBef>
              <a:buFont typeface="+mj-lt"/>
              <a:buAutoNum type="arabicPeriod"/>
            </a:pPr>
            <a:r>
              <a:rPr lang="fr-FR" sz="2000" dirty="0">
                <a:solidFill>
                  <a:schemeClr val="tx2">
                    <a:lumMod val="75000"/>
                  </a:schemeClr>
                </a:solidFill>
              </a:rPr>
              <a:t>Compte-rendu sportif</a:t>
            </a:r>
          </a:p>
          <a:p>
            <a:pPr marL="919163" lvl="1" indent="-457200">
              <a:spcBef>
                <a:spcPts val="1200"/>
              </a:spcBef>
              <a:buFont typeface="+mj-lt"/>
              <a:buAutoNum type="arabicPeriod"/>
            </a:pPr>
            <a:r>
              <a:rPr lang="fr-FR" sz="2000" dirty="0">
                <a:solidFill>
                  <a:schemeClr val="tx2">
                    <a:lumMod val="75000"/>
                  </a:schemeClr>
                </a:solidFill>
              </a:rPr>
              <a:t>Compte-rendu financier</a:t>
            </a:r>
          </a:p>
          <a:p>
            <a:pPr marL="919163" lvl="1" indent="-457200">
              <a:spcBef>
                <a:spcPts val="1200"/>
              </a:spcBef>
              <a:buFont typeface="+mj-lt"/>
              <a:buAutoNum type="arabicPeriod"/>
            </a:pPr>
            <a:r>
              <a:rPr lang="fr-FR" sz="2000" dirty="0">
                <a:solidFill>
                  <a:schemeClr val="tx2">
                    <a:lumMod val="75000"/>
                  </a:schemeClr>
                </a:solidFill>
              </a:rPr>
              <a:t>Rénovation de la salle du BBC</a:t>
            </a:r>
          </a:p>
          <a:p>
            <a:pPr marL="919163" lvl="1" indent="-457200">
              <a:spcBef>
                <a:spcPts val="1200"/>
              </a:spcBef>
              <a:buFont typeface="+mj-lt"/>
              <a:buAutoNum type="arabicPeriod"/>
            </a:pPr>
            <a:r>
              <a:rPr lang="fr-FR" sz="2000" dirty="0">
                <a:solidFill>
                  <a:schemeClr val="tx2">
                    <a:lumMod val="75000"/>
                  </a:schemeClr>
                </a:solidFill>
              </a:rPr>
              <a:t>Présentation de la nouvelle ligue Occitanie</a:t>
            </a:r>
          </a:p>
          <a:p>
            <a:pPr marL="919163" lvl="1" indent="-457200">
              <a:spcBef>
                <a:spcPts val="1200"/>
              </a:spcBef>
              <a:buFont typeface="+mj-lt"/>
              <a:buAutoNum type="arabicPeriod"/>
            </a:pPr>
            <a:r>
              <a:rPr lang="fr-FR" sz="2000" dirty="0">
                <a:solidFill>
                  <a:schemeClr val="tx2">
                    <a:lumMod val="75000"/>
                  </a:schemeClr>
                </a:solidFill>
              </a:rPr>
              <a:t>Élection des membres du bureau</a:t>
            </a:r>
          </a:p>
          <a:p>
            <a:pPr marL="919163" lvl="1" indent="-457200">
              <a:spcBef>
                <a:spcPts val="1200"/>
              </a:spcBef>
              <a:buFont typeface="+mj-lt"/>
              <a:buAutoNum type="arabicPeriod"/>
            </a:pPr>
            <a:r>
              <a:rPr lang="fr-FR" sz="2000" dirty="0">
                <a:solidFill>
                  <a:schemeClr val="tx2">
                    <a:lumMod val="75000"/>
                  </a:schemeClr>
                </a:solidFill>
              </a:rPr>
              <a:t>Notre projet 2017-2018</a:t>
            </a:r>
          </a:p>
          <a:p>
            <a:pPr marL="919163" lvl="1" indent="-457200">
              <a:spcBef>
                <a:spcPts val="1200"/>
              </a:spcBef>
              <a:buFont typeface="+mj-lt"/>
              <a:buAutoNum type="arabicPeriod"/>
            </a:pPr>
            <a:r>
              <a:rPr lang="fr-FR" sz="2000" dirty="0">
                <a:solidFill>
                  <a:schemeClr val="tx2">
                    <a:lumMod val="75000"/>
                  </a:schemeClr>
                </a:solidFill>
              </a:rPr>
              <a:t>Formation et école de billard</a:t>
            </a:r>
          </a:p>
          <a:p>
            <a:pPr marL="919163" lvl="1" indent="-457200">
              <a:spcBef>
                <a:spcPts val="1200"/>
              </a:spcBef>
              <a:buFont typeface="+mj-lt"/>
              <a:buAutoNum type="arabicPeriod"/>
            </a:pPr>
            <a:r>
              <a:rPr lang="fr-FR" sz="2000" dirty="0">
                <a:solidFill>
                  <a:schemeClr val="tx2">
                    <a:lumMod val="75000"/>
                  </a:schemeClr>
                </a:solidFill>
              </a:rPr>
              <a:t>Dispositions pour la saison prochaine</a:t>
            </a:r>
          </a:p>
          <a:p>
            <a:pPr marL="919163" lvl="1" indent="-457200">
              <a:spcBef>
                <a:spcPts val="1200"/>
              </a:spcBef>
              <a:buFont typeface="+mj-lt"/>
              <a:buAutoNum type="arabicPeriod"/>
            </a:pPr>
            <a:r>
              <a:rPr lang="fr-FR" sz="2000" dirty="0">
                <a:solidFill>
                  <a:schemeClr val="tx2">
                    <a:lumMod val="75000"/>
                  </a:schemeClr>
                </a:solidFill>
              </a:rPr>
              <a:t>Questions diverses</a:t>
            </a:r>
          </a:p>
        </p:txBody>
      </p:sp>
    </p:spTree>
    <p:extLst>
      <p:ext uri="{BB962C8B-B14F-4D97-AF65-F5344CB8AC3E}">
        <p14:creationId xmlns:p14="http://schemas.microsoft.com/office/powerpoint/2010/main" val="925618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2606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0" y="260648"/>
            <a:ext cx="9144000" cy="8640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-7030" y="6407762"/>
            <a:ext cx="9144000" cy="47762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6" name="Imag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0890" y="5913984"/>
            <a:ext cx="1180594" cy="987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61938" y="6525468"/>
            <a:ext cx="1081087" cy="215900"/>
          </a:xfrm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GB" noProof="1"/>
              <a:t>Page </a:t>
            </a:r>
            <a:fld id="{F7CE7AB7-A104-46A5-B6CD-26082A13EDB6}" type="slidenum">
              <a:rPr lang="en-GB" noProof="1" smtClean="0"/>
              <a:pPr algn="l">
                <a:defRPr/>
              </a:pPr>
              <a:t>3</a:t>
            </a:fld>
            <a:endParaRPr lang="en-GB" noProof="1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810946" y="0"/>
            <a:ext cx="1225550" cy="215900"/>
          </a:xfrm>
        </p:spPr>
        <p:txBody>
          <a:bodyPr/>
          <a:lstStyle>
            <a:lvl1pPr algn="r">
              <a:lnSpc>
                <a:spcPct val="100000"/>
              </a:lnSpc>
              <a:spcBef>
                <a:spcPct val="0"/>
              </a:spcBef>
              <a:defRPr sz="7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fr-FR" sz="900"/>
              <a:t>Octobre 2017</a:t>
            </a:r>
            <a:endParaRPr lang="fr-FR" sz="900" dirty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252414" y="287338"/>
            <a:ext cx="8640000" cy="61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800" spc="-5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Compte-rendu moral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251586" y="1124744"/>
            <a:ext cx="8568886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fr-FR" sz="2400" b="1" dirty="0">
                <a:solidFill>
                  <a:schemeClr val="tx2">
                    <a:lumMod val="75000"/>
                  </a:schemeClr>
                </a:solidFill>
              </a:rPr>
              <a:t>Membres de l’association</a:t>
            </a:r>
          </a:p>
          <a:p>
            <a:pPr marL="919163" lvl="1" indent="-4572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Bienvenue aux nouveaux adhérents (depuis la dernière AG) : E. </a:t>
            </a:r>
            <a:r>
              <a:rPr lang="fr-FR" dirty="0" err="1">
                <a:solidFill>
                  <a:schemeClr val="tx2">
                    <a:lumMod val="75000"/>
                  </a:schemeClr>
                </a:solidFill>
              </a:rPr>
              <a:t>Choquene</a:t>
            </a: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 et Y. Yvon, I. et N. </a:t>
            </a:r>
            <a:r>
              <a:rPr lang="fr-FR" dirty="0" err="1">
                <a:solidFill>
                  <a:schemeClr val="tx2">
                    <a:lumMod val="75000"/>
                  </a:schemeClr>
                </a:solidFill>
              </a:rPr>
              <a:t>Mselati</a:t>
            </a: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, J. </a:t>
            </a:r>
            <a:r>
              <a:rPr lang="fr-FR" dirty="0" err="1">
                <a:solidFill>
                  <a:schemeClr val="tx2">
                    <a:lumMod val="75000"/>
                  </a:schemeClr>
                </a:solidFill>
              </a:rPr>
              <a:t>Modol</a:t>
            </a: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, Q. </a:t>
            </a:r>
            <a:r>
              <a:rPr lang="fr-FR" dirty="0" err="1">
                <a:solidFill>
                  <a:schemeClr val="tx2">
                    <a:lumMod val="75000"/>
                  </a:schemeClr>
                </a:solidFill>
              </a:rPr>
              <a:t>Marcu</a:t>
            </a:r>
            <a:endParaRPr lang="fr-FR" dirty="0">
              <a:solidFill>
                <a:schemeClr val="tx2">
                  <a:lumMod val="75000"/>
                </a:schemeClr>
              </a:solidFill>
            </a:endParaRPr>
          </a:p>
          <a:p>
            <a:pPr marL="919163" lvl="1" indent="-4572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Ne feront plus partie du club en 2016-2017 : M. Grau, P. </a:t>
            </a:r>
            <a:r>
              <a:rPr lang="fr-FR" dirty="0" err="1">
                <a:solidFill>
                  <a:schemeClr val="tx2">
                    <a:lumMod val="75000"/>
                  </a:schemeClr>
                </a:solidFill>
              </a:rPr>
              <a:t>Guglielmi</a:t>
            </a: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, L. </a:t>
            </a:r>
            <a:r>
              <a:rPr lang="fr-FR" dirty="0" err="1">
                <a:solidFill>
                  <a:schemeClr val="tx2">
                    <a:lumMod val="75000"/>
                  </a:schemeClr>
                </a:solidFill>
              </a:rPr>
              <a:t>Sarasar</a:t>
            </a:r>
            <a:endParaRPr lang="fr-FR" dirty="0">
              <a:solidFill>
                <a:schemeClr val="tx2">
                  <a:lumMod val="75000"/>
                </a:schemeClr>
              </a:solidFill>
            </a:endParaRPr>
          </a:p>
          <a:p>
            <a:pPr marL="919163" lvl="1" indent="-4572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5 </a:t>
            </a:r>
            <a:r>
              <a:rPr lang="fr-FR" dirty="0" err="1">
                <a:solidFill>
                  <a:schemeClr val="tx2">
                    <a:lumMod val="75000"/>
                  </a:schemeClr>
                </a:solidFill>
              </a:rPr>
              <a:t>pass</a:t>
            </a: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 scolaires en 2016-2017 : Mathilde, Alexis, Edmond, Julian, Benoît</a:t>
            </a:r>
          </a:p>
          <a:p>
            <a:pPr marL="919163" lvl="1" indent="-4572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Décès de Jacques </a:t>
            </a:r>
            <a:r>
              <a:rPr lang="fr-FR" dirty="0" err="1">
                <a:solidFill>
                  <a:schemeClr val="tx2">
                    <a:lumMod val="75000"/>
                  </a:schemeClr>
                </a:solidFill>
              </a:rPr>
              <a:t>Frappart</a:t>
            </a: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 (ATB)</a:t>
            </a:r>
          </a:p>
          <a:p>
            <a:pPr marL="461963" lvl="1"/>
            <a:endParaRPr lang="fr-FR" dirty="0">
              <a:solidFill>
                <a:schemeClr val="tx2">
                  <a:lumMod val="75000"/>
                </a:schemeClr>
              </a:solidFill>
            </a:endParaRPr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fr-FR" sz="2400" b="1" dirty="0">
                <a:solidFill>
                  <a:schemeClr val="tx2">
                    <a:lumMod val="75000"/>
                  </a:schemeClr>
                </a:solidFill>
              </a:rPr>
              <a:t>Manifestations au sein du club</a:t>
            </a:r>
          </a:p>
          <a:p>
            <a:pPr marL="919163" lvl="1" indent="-4572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Pas de téléthon en décembre 2016 =&gt; prévu le samedi 9 décembre 2017</a:t>
            </a:r>
            <a:br>
              <a:rPr lang="fr-FR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= 12 heures de billard non-stop de midi à minuit avec repas le samedi soir</a:t>
            </a:r>
          </a:p>
          <a:p>
            <a:pPr marL="919163" lvl="1" indent="-4572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Repas de Noël le 21 décembre 2016, Galette des Rois le 22 janvier 2017</a:t>
            </a:r>
          </a:p>
          <a:p>
            <a:pPr marL="919163" lvl="1" indent="-4572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Pas de participation cette année au « Village des </a:t>
            </a:r>
            <a:r>
              <a:rPr lang="fr-FR" dirty="0" err="1">
                <a:solidFill>
                  <a:schemeClr val="tx2">
                    <a:lumMod val="75000"/>
                  </a:schemeClr>
                </a:solidFill>
              </a:rPr>
              <a:t>Estivités</a:t>
            </a: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 » en juillet 2017 : météo défavorable et manque de bénévoles</a:t>
            </a:r>
          </a:p>
          <a:p>
            <a:pPr marL="919163" lvl="1" indent="-4572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« Forum des Associations » et repas des présidents en septembre 2017</a:t>
            </a:r>
          </a:p>
          <a:p>
            <a:pPr marL="919163" lvl="1" indent="-4572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Merci aux bénévoles !</a:t>
            </a:r>
          </a:p>
          <a:p>
            <a:pPr marL="919163" lvl="1" indent="-4572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Pas de Tournoi Open 3 Bandes de la Ville de Blagnac en octobre 2016</a:t>
            </a:r>
            <a:br>
              <a:rPr lang="fr-FR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=&gt; 15</a:t>
            </a:r>
            <a:r>
              <a:rPr lang="fr-FR" baseline="30000" dirty="0">
                <a:solidFill>
                  <a:schemeClr val="tx2">
                    <a:lumMod val="75000"/>
                  </a:schemeClr>
                </a:solidFill>
              </a:rPr>
              <a:t>ème</a:t>
            </a: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 édition à relancer en 2018</a:t>
            </a:r>
          </a:p>
        </p:txBody>
      </p:sp>
    </p:spTree>
    <p:extLst>
      <p:ext uri="{BB962C8B-B14F-4D97-AF65-F5344CB8AC3E}">
        <p14:creationId xmlns:p14="http://schemas.microsoft.com/office/powerpoint/2010/main" val="1934495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2606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0" y="260648"/>
            <a:ext cx="9144000" cy="8640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-7030" y="6407762"/>
            <a:ext cx="9144000" cy="47762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6" name="Imag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0890" y="5913984"/>
            <a:ext cx="1180594" cy="987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61938" y="6525468"/>
            <a:ext cx="1081087" cy="215900"/>
          </a:xfrm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GB" noProof="1"/>
              <a:t>Page </a:t>
            </a:r>
            <a:fld id="{F7CE7AB7-A104-46A5-B6CD-26082A13EDB6}" type="slidenum">
              <a:rPr lang="en-GB" noProof="1" smtClean="0"/>
              <a:pPr algn="l">
                <a:defRPr/>
              </a:pPr>
              <a:t>4</a:t>
            </a:fld>
            <a:endParaRPr lang="en-GB" noProof="1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810946" y="0"/>
            <a:ext cx="1225550" cy="215900"/>
          </a:xfrm>
        </p:spPr>
        <p:txBody>
          <a:bodyPr/>
          <a:lstStyle>
            <a:lvl1pPr algn="r">
              <a:lnSpc>
                <a:spcPct val="100000"/>
              </a:lnSpc>
              <a:spcBef>
                <a:spcPct val="0"/>
              </a:spcBef>
              <a:defRPr sz="7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fr-FR" sz="900"/>
              <a:t>Octobre 2017</a:t>
            </a:r>
            <a:endParaRPr lang="fr-FR" sz="900" dirty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252414" y="287338"/>
            <a:ext cx="8640000" cy="61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800" spc="-5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Compte-rendu moral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251586" y="1124744"/>
            <a:ext cx="8568886" cy="40549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fr-FR" sz="2400" b="1" dirty="0">
                <a:solidFill>
                  <a:schemeClr val="tx2">
                    <a:lumMod val="75000"/>
                  </a:schemeClr>
                </a:solidFill>
              </a:rPr>
              <a:t>Participation à l’organisation de la finale du championnat de France Cadets (avril 2017) à Toulouse</a:t>
            </a:r>
          </a:p>
          <a:p>
            <a:pPr marL="342900" lvl="1" indent="-342900">
              <a:buFont typeface="Wingdings" panose="05000000000000000000" pitchFamily="2" charset="2"/>
              <a:buChar char="q"/>
            </a:pPr>
            <a:endParaRPr lang="fr-FR" sz="2400" b="1" dirty="0">
              <a:solidFill>
                <a:schemeClr val="tx2">
                  <a:lumMod val="75000"/>
                </a:schemeClr>
              </a:solidFill>
            </a:endParaRPr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fr-FR" sz="2400" b="1" dirty="0">
                <a:solidFill>
                  <a:schemeClr val="tx2">
                    <a:lumMod val="75000"/>
                  </a:schemeClr>
                </a:solidFill>
              </a:rPr>
              <a:t>Améliorations du matériel</a:t>
            </a:r>
          </a:p>
          <a:p>
            <a:pPr marL="919163" lvl="1" indent="-4572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Comme chaque année, changement des tapis (4 billards) et remplacement des billes en octobre 2016</a:t>
            </a:r>
          </a:p>
          <a:p>
            <a:pPr marL="919163" lvl="1" indent="-4572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Changement des  bandes (caoutchouc) sur les grands billards reporté</a:t>
            </a:r>
          </a:p>
          <a:p>
            <a:pPr marL="919163" lvl="1" indent="-4572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Bon matériel de jeu à entretenir =&gt; pensez à nettoyer régulièrement les billards et les billes avant et/ou après usage (nouveau lave-billes)</a:t>
            </a:r>
          </a:p>
          <a:p>
            <a:pPr marL="919163" lvl="1" indent="-4572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Peu d’amélioration au sein de la salle dans l’attente des travaux de rénovation (octobre 2017)</a:t>
            </a:r>
          </a:p>
          <a:p>
            <a:pPr marL="919163" lvl="1" indent="-4572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Renouvellement de la tenue sportive avec mise à disposition de nouveaux polos</a:t>
            </a:r>
          </a:p>
        </p:txBody>
      </p:sp>
    </p:spTree>
    <p:extLst>
      <p:ext uri="{BB962C8B-B14F-4D97-AF65-F5344CB8AC3E}">
        <p14:creationId xmlns:p14="http://schemas.microsoft.com/office/powerpoint/2010/main" val="1489582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2606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0" y="260648"/>
            <a:ext cx="9144000" cy="8640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-7030" y="6407762"/>
            <a:ext cx="9144000" cy="47762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6" name="Imag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0890" y="5913984"/>
            <a:ext cx="1180594" cy="987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61938" y="6525468"/>
            <a:ext cx="1081087" cy="215900"/>
          </a:xfrm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GB" noProof="1"/>
              <a:t>Page </a:t>
            </a:r>
            <a:fld id="{F7CE7AB7-A104-46A5-B6CD-26082A13EDB6}" type="slidenum">
              <a:rPr lang="en-GB" noProof="1" smtClean="0"/>
              <a:pPr algn="l">
                <a:defRPr/>
              </a:pPr>
              <a:t>5</a:t>
            </a:fld>
            <a:endParaRPr lang="en-GB" noProof="1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810946" y="0"/>
            <a:ext cx="1225550" cy="215900"/>
          </a:xfrm>
        </p:spPr>
        <p:txBody>
          <a:bodyPr/>
          <a:lstStyle>
            <a:lvl1pPr algn="r">
              <a:lnSpc>
                <a:spcPct val="100000"/>
              </a:lnSpc>
              <a:spcBef>
                <a:spcPct val="0"/>
              </a:spcBef>
              <a:defRPr sz="7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fr-FR" sz="900"/>
              <a:t>Octobre 2017</a:t>
            </a:r>
            <a:endParaRPr lang="fr-FR" sz="900" dirty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252414" y="287338"/>
            <a:ext cx="8640000" cy="61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800" spc="-5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Compte-rendu moral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251586" y="1124744"/>
            <a:ext cx="8568886" cy="1923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fr-FR" sz="2400" b="1" dirty="0">
                <a:solidFill>
                  <a:schemeClr val="tx2">
                    <a:lumMod val="75000"/>
                  </a:schemeClr>
                </a:solidFill>
              </a:rPr>
              <a:t>Rappel des règles de vie</a:t>
            </a:r>
          </a:p>
          <a:p>
            <a:pPr marL="919163" lvl="1" indent="-4572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Ranger systématiquement les verres et les tasses dans le lave-vaisselle, et jeter les canettes dans la poubelle</a:t>
            </a:r>
          </a:p>
          <a:p>
            <a:pPr marL="919163" lvl="1" indent="-4572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Interdiction absolue de fumer à l’intérieur de la salle, à tout moment de la journée. Même sans fumer à l’intérieur, nécessité de fermer les portes afin d’empêcher les odeurs de cigarette</a:t>
            </a:r>
          </a:p>
        </p:txBody>
      </p:sp>
    </p:spTree>
    <p:extLst>
      <p:ext uri="{BB962C8B-B14F-4D97-AF65-F5344CB8AC3E}">
        <p14:creationId xmlns:p14="http://schemas.microsoft.com/office/powerpoint/2010/main" val="10209387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2606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0" y="260648"/>
            <a:ext cx="9144000" cy="8640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-7030" y="6407762"/>
            <a:ext cx="9144000" cy="47762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6" name="Imag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0890" y="5913984"/>
            <a:ext cx="1180594" cy="987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61938" y="6525468"/>
            <a:ext cx="1081087" cy="215900"/>
          </a:xfrm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GB" noProof="1"/>
              <a:t>Page </a:t>
            </a:r>
            <a:fld id="{F7CE7AB7-A104-46A5-B6CD-26082A13EDB6}" type="slidenum">
              <a:rPr lang="en-GB" noProof="1" smtClean="0"/>
              <a:pPr algn="l">
                <a:defRPr/>
              </a:pPr>
              <a:t>6</a:t>
            </a:fld>
            <a:endParaRPr lang="en-GB" noProof="1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810946" y="0"/>
            <a:ext cx="1225550" cy="215900"/>
          </a:xfrm>
        </p:spPr>
        <p:txBody>
          <a:bodyPr/>
          <a:lstStyle>
            <a:lvl1pPr algn="r">
              <a:lnSpc>
                <a:spcPct val="100000"/>
              </a:lnSpc>
              <a:spcBef>
                <a:spcPct val="0"/>
              </a:spcBef>
              <a:defRPr sz="7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fr-FR" sz="900"/>
              <a:t>Octobre 2017</a:t>
            </a:r>
            <a:endParaRPr lang="fr-FR" sz="900" dirty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252414" y="287338"/>
            <a:ext cx="8640000" cy="61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800" spc="-5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Compte-rendu sportif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251586" y="1124744"/>
            <a:ext cx="8568886" cy="52706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fr-FR" sz="2400" b="1" dirty="0">
                <a:solidFill>
                  <a:schemeClr val="tx2">
                    <a:lumMod val="75000"/>
                  </a:schemeClr>
                </a:solidFill>
              </a:rPr>
              <a:t>Comme chaque année, plusieurs participations au niveau régional (Ligue MP) et national, et des résultats dans tous les modes de jeu</a:t>
            </a:r>
            <a:endParaRPr lang="fr-FR" sz="1400" dirty="0">
              <a:solidFill>
                <a:schemeClr val="tx2">
                  <a:lumMod val="75000"/>
                </a:schemeClr>
              </a:solidFill>
            </a:endParaRPr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fr-FR" sz="2400" b="1" dirty="0">
                <a:solidFill>
                  <a:schemeClr val="tx2">
                    <a:lumMod val="75000"/>
                  </a:schemeClr>
                </a:solidFill>
              </a:rPr>
              <a:t>N’hésitez plus, goûtez au plaisir de la compétition !</a:t>
            </a:r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q"/>
            </a:pPr>
            <a:endParaRPr lang="fr-FR" sz="1400" dirty="0">
              <a:solidFill>
                <a:schemeClr val="tx2">
                  <a:lumMod val="75000"/>
                </a:schemeClr>
              </a:solidFill>
            </a:endParaRPr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fr-FR" sz="2400" b="1" dirty="0">
                <a:solidFill>
                  <a:schemeClr val="tx2">
                    <a:lumMod val="75000"/>
                  </a:schemeClr>
                </a:solidFill>
              </a:rPr>
              <a:t>Bravo à …</a:t>
            </a:r>
          </a:p>
          <a:p>
            <a:pPr marL="919163" lvl="1" indent="-457200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Jo RICCI</a:t>
            </a:r>
          </a:p>
          <a:p>
            <a:pPr marL="1376363" lvl="2" indent="-457200" algn="just">
              <a:buFont typeface="Wingdings" panose="05000000000000000000" pitchFamily="2" charset="2"/>
              <a:buChar char="ü"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Vainqueur ½ finale Ligue Cadre N3</a:t>
            </a:r>
          </a:p>
          <a:p>
            <a:pPr marL="1376363" lvl="2" indent="-457200" algn="just">
              <a:buFont typeface="Wingdings" panose="05000000000000000000" pitchFamily="2" charset="2"/>
              <a:buChar char="ü"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3</a:t>
            </a:r>
            <a:r>
              <a:rPr lang="fr-FR" baseline="30000" dirty="0">
                <a:solidFill>
                  <a:schemeClr val="tx2">
                    <a:lumMod val="75000"/>
                  </a:schemeClr>
                </a:solidFill>
              </a:rPr>
              <a:t>ème</a:t>
            </a: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 finale Ligue Libre N3</a:t>
            </a:r>
          </a:p>
          <a:p>
            <a:pPr marL="919163" lvl="1" indent="-457200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Christian DE MARCHI</a:t>
            </a:r>
          </a:p>
          <a:p>
            <a:pPr marL="1376363" lvl="2" indent="-457200" algn="just">
              <a:buFont typeface="Wingdings" panose="05000000000000000000" pitchFamily="2" charset="2"/>
              <a:buChar char="ü"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Vainqueur ½ finale Ligue 1 Bande N3</a:t>
            </a:r>
          </a:p>
          <a:p>
            <a:pPr marL="919163" lvl="1" indent="-457200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Pierre CAUBET</a:t>
            </a:r>
          </a:p>
          <a:p>
            <a:pPr marL="1376363" lvl="2" indent="-457200" algn="just">
              <a:buFont typeface="Wingdings" panose="05000000000000000000" pitchFamily="2" charset="2"/>
              <a:buChar char="ü"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3</a:t>
            </a:r>
            <a:r>
              <a:rPr lang="fr-FR" baseline="30000" dirty="0">
                <a:solidFill>
                  <a:schemeClr val="tx2">
                    <a:lumMod val="75000"/>
                  </a:schemeClr>
                </a:solidFill>
              </a:rPr>
              <a:t>ème</a:t>
            </a: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 ½ finale Ligue Cadre N3 puis champion de Ligue et 12</a:t>
            </a:r>
            <a:r>
              <a:rPr lang="fr-FR" baseline="30000" dirty="0">
                <a:solidFill>
                  <a:schemeClr val="tx2">
                    <a:lumMod val="75000"/>
                  </a:schemeClr>
                </a:solidFill>
              </a:rPr>
              <a:t>ème</a:t>
            </a: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 finale France</a:t>
            </a:r>
          </a:p>
          <a:p>
            <a:pPr marL="1376363" lvl="2" indent="-457200" algn="just">
              <a:buFont typeface="Wingdings" panose="05000000000000000000" pitchFamily="2" charset="2"/>
              <a:buChar char="ü"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5</a:t>
            </a:r>
            <a:r>
              <a:rPr lang="fr-FR" baseline="30000" dirty="0">
                <a:solidFill>
                  <a:schemeClr val="tx2">
                    <a:lumMod val="75000"/>
                  </a:schemeClr>
                </a:solidFill>
              </a:rPr>
              <a:t>ème</a:t>
            </a: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 finale Ligue Libre N3</a:t>
            </a:r>
          </a:p>
          <a:p>
            <a:pPr marL="1376363" lvl="2" indent="-457200" algn="just">
              <a:buFont typeface="Wingdings" panose="05000000000000000000" pitchFamily="2" charset="2"/>
              <a:buChar char="ü"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3</a:t>
            </a:r>
            <a:r>
              <a:rPr lang="fr-FR" baseline="30000" dirty="0">
                <a:solidFill>
                  <a:schemeClr val="tx2">
                    <a:lumMod val="75000"/>
                  </a:schemeClr>
                </a:solidFill>
              </a:rPr>
              <a:t>ème</a:t>
            </a: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 ½ finale Ligue 1 Bande N3 puis champion de Ligue et 10</a:t>
            </a:r>
            <a:r>
              <a:rPr lang="fr-FR" baseline="30000" dirty="0">
                <a:solidFill>
                  <a:schemeClr val="tx2">
                    <a:lumMod val="75000"/>
                  </a:schemeClr>
                </a:solidFill>
              </a:rPr>
              <a:t>ème</a:t>
            </a: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 finale France</a:t>
            </a:r>
          </a:p>
        </p:txBody>
      </p:sp>
    </p:spTree>
    <p:extLst>
      <p:ext uri="{BB962C8B-B14F-4D97-AF65-F5344CB8AC3E}">
        <p14:creationId xmlns:p14="http://schemas.microsoft.com/office/powerpoint/2010/main" val="27598616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2606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0" y="260648"/>
            <a:ext cx="9144000" cy="8640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-7030" y="6407762"/>
            <a:ext cx="9144000" cy="47762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6" name="Imag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0890" y="5913984"/>
            <a:ext cx="1180594" cy="987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61938" y="6525468"/>
            <a:ext cx="1081087" cy="215900"/>
          </a:xfrm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GB" noProof="1"/>
              <a:t>Page </a:t>
            </a:r>
            <a:fld id="{F7CE7AB7-A104-46A5-B6CD-26082A13EDB6}" type="slidenum">
              <a:rPr lang="en-GB" noProof="1" smtClean="0"/>
              <a:pPr algn="l">
                <a:defRPr/>
              </a:pPr>
              <a:t>7</a:t>
            </a:fld>
            <a:endParaRPr lang="en-GB" noProof="1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810946" y="0"/>
            <a:ext cx="1225550" cy="215900"/>
          </a:xfrm>
        </p:spPr>
        <p:txBody>
          <a:bodyPr/>
          <a:lstStyle>
            <a:lvl1pPr algn="r">
              <a:lnSpc>
                <a:spcPct val="100000"/>
              </a:lnSpc>
              <a:spcBef>
                <a:spcPct val="0"/>
              </a:spcBef>
              <a:defRPr sz="7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fr-FR" sz="900"/>
              <a:t>Octobre 2017</a:t>
            </a:r>
            <a:endParaRPr lang="fr-FR" sz="900" dirty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252414" y="287338"/>
            <a:ext cx="8640000" cy="61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800" spc="-5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Compte-rendu sportif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251586" y="1124744"/>
            <a:ext cx="8568886" cy="54245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fr-FR" sz="2400" b="1" dirty="0">
                <a:solidFill>
                  <a:schemeClr val="tx2">
                    <a:lumMod val="75000"/>
                  </a:schemeClr>
                </a:solidFill>
              </a:rPr>
              <a:t>Encouragements à …</a:t>
            </a:r>
          </a:p>
          <a:p>
            <a:pPr marL="919163" lvl="1" indent="-457200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Stéphane CARLL à la Libre R3 et 3 Bandes R1</a:t>
            </a:r>
          </a:p>
          <a:p>
            <a:pPr marL="919163" lvl="1" indent="-457200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Georges DECAUDIN à la Libre R4</a:t>
            </a:r>
          </a:p>
          <a:p>
            <a:pPr marL="919163" lvl="1" indent="-457200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T. BRANSKI / J.P. CHAUSSEE / P. AUDU par équipe 3 Bandes D4</a:t>
            </a:r>
          </a:p>
          <a:p>
            <a:pPr marL="919163" lvl="1" indent="-457200" algn="just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fr-FR" sz="1400" dirty="0">
              <a:solidFill>
                <a:schemeClr val="tx2">
                  <a:lumMod val="75000"/>
                </a:schemeClr>
              </a:solidFill>
            </a:endParaRPr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fr-FR" sz="2400" b="1" dirty="0">
                <a:solidFill>
                  <a:schemeClr val="tx2">
                    <a:lumMod val="75000"/>
                  </a:schemeClr>
                </a:solidFill>
              </a:rPr>
              <a:t>Autres résultats sportifs significatifs dans la Ligue</a:t>
            </a:r>
          </a:p>
          <a:p>
            <a:pPr marL="919163" lvl="1" indent="-457200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Mattieu HINGANT (Foix)</a:t>
            </a:r>
          </a:p>
          <a:p>
            <a:pPr marL="1376363" lvl="2" indent="-457200" algn="just">
              <a:buFont typeface="Wingdings" panose="05000000000000000000" pitchFamily="2" charset="2"/>
              <a:buChar char="ü"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Champion de France 5 Quilles Masters</a:t>
            </a:r>
          </a:p>
          <a:p>
            <a:pPr marL="919163" lvl="1" indent="-457200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Olivier BAUCHET (Saint-Lizier)</a:t>
            </a:r>
          </a:p>
          <a:p>
            <a:pPr marL="1376363" lvl="2" indent="-457200" algn="just">
              <a:buFont typeface="Wingdings" panose="05000000000000000000" pitchFamily="2" charset="2"/>
              <a:buChar char="ü"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3</a:t>
            </a:r>
            <a:r>
              <a:rPr lang="fr-FR" baseline="30000" dirty="0">
                <a:solidFill>
                  <a:schemeClr val="tx2">
                    <a:lumMod val="75000"/>
                  </a:schemeClr>
                </a:solidFill>
              </a:rPr>
              <a:t>ème</a:t>
            </a: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 finale France Masters 3 Bandes</a:t>
            </a:r>
          </a:p>
          <a:p>
            <a:pPr marL="919163" lvl="1" indent="-457200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Jean-Marc CALVEL (</a:t>
            </a:r>
            <a:r>
              <a:rPr lang="fr-FR" dirty="0" err="1">
                <a:solidFill>
                  <a:schemeClr val="tx2">
                    <a:lumMod val="75000"/>
                  </a:schemeClr>
                </a:solidFill>
              </a:rPr>
              <a:t>indep</a:t>
            </a:r>
            <a:r>
              <a:rPr lang="fr-FR">
                <a:solidFill>
                  <a:schemeClr val="tx2">
                    <a:lumMod val="75000"/>
                  </a:schemeClr>
                </a:solidFill>
              </a:rPr>
              <a:t>.)</a:t>
            </a:r>
            <a:endParaRPr lang="fr-FR" dirty="0">
              <a:solidFill>
                <a:schemeClr val="tx2">
                  <a:lumMod val="75000"/>
                </a:schemeClr>
              </a:solidFill>
            </a:endParaRPr>
          </a:p>
          <a:p>
            <a:pPr marL="1376363" lvl="2" indent="-457200" algn="just">
              <a:spcBef>
                <a:spcPts val="300"/>
              </a:spcBef>
              <a:buFont typeface="Wingdings" panose="05000000000000000000" pitchFamily="2" charset="2"/>
              <a:buChar char="ü"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Vice-champion de France 1 Bande N1</a:t>
            </a:r>
          </a:p>
          <a:p>
            <a:pPr marL="919163" lvl="1" indent="-457200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André FERRERE (Saint-Gaudens)</a:t>
            </a:r>
          </a:p>
          <a:p>
            <a:pPr marL="1376363" lvl="2" indent="-457200" algn="just">
              <a:spcBef>
                <a:spcPts val="300"/>
              </a:spcBef>
              <a:buFont typeface="Wingdings" panose="05000000000000000000" pitchFamily="2" charset="2"/>
              <a:buChar char="ü"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Vice-champion de France 3 Bandes N1</a:t>
            </a:r>
          </a:p>
          <a:p>
            <a:pPr marL="919163" lvl="1" indent="-457200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Rémi CHENAY (Saint-Gaudens)</a:t>
            </a:r>
          </a:p>
          <a:p>
            <a:pPr marL="1376363" lvl="2" indent="-457200">
              <a:buFont typeface="Wingdings" panose="05000000000000000000" pitchFamily="2" charset="2"/>
              <a:buChar char="ü"/>
            </a:pP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3</a:t>
            </a:r>
            <a:r>
              <a:rPr lang="fr-FR" baseline="30000" dirty="0">
                <a:solidFill>
                  <a:schemeClr val="tx2">
                    <a:lumMod val="75000"/>
                  </a:schemeClr>
                </a:solidFill>
              </a:rPr>
              <a:t>ème</a:t>
            </a: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 finale France Cadets 3 Bandes, participation championnat</a:t>
            </a:r>
            <a:br>
              <a:rPr lang="fr-FR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d’Europe</a:t>
            </a:r>
          </a:p>
        </p:txBody>
      </p:sp>
    </p:spTree>
    <p:extLst>
      <p:ext uri="{BB962C8B-B14F-4D97-AF65-F5344CB8AC3E}">
        <p14:creationId xmlns:p14="http://schemas.microsoft.com/office/powerpoint/2010/main" val="4012709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2606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0" y="260648"/>
            <a:ext cx="9144000" cy="8640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-7030" y="6407762"/>
            <a:ext cx="9144000" cy="47762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6" name="Imag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0890" y="5913984"/>
            <a:ext cx="1180594" cy="987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61938" y="6525468"/>
            <a:ext cx="1081087" cy="215900"/>
          </a:xfrm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GB" noProof="1"/>
              <a:t>Page </a:t>
            </a:r>
            <a:fld id="{F7CE7AB7-A104-46A5-B6CD-26082A13EDB6}" type="slidenum">
              <a:rPr lang="en-GB" noProof="1" smtClean="0"/>
              <a:pPr algn="l">
                <a:defRPr/>
              </a:pPr>
              <a:t>8</a:t>
            </a:fld>
            <a:endParaRPr lang="en-GB" noProof="1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810946" y="0"/>
            <a:ext cx="1225550" cy="215900"/>
          </a:xfrm>
        </p:spPr>
        <p:txBody>
          <a:bodyPr/>
          <a:lstStyle>
            <a:lvl1pPr algn="r">
              <a:lnSpc>
                <a:spcPct val="100000"/>
              </a:lnSpc>
              <a:spcBef>
                <a:spcPct val="0"/>
              </a:spcBef>
              <a:defRPr sz="7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fr-FR" sz="900"/>
              <a:t>Octobre 2017</a:t>
            </a:r>
            <a:endParaRPr lang="fr-FR" sz="900" dirty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252414" y="287338"/>
            <a:ext cx="8640000" cy="61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800" spc="-5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Compte-rendu financier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251586" y="1124744"/>
            <a:ext cx="85688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fr-FR" sz="2400" b="1" dirty="0">
                <a:solidFill>
                  <a:schemeClr val="tx2">
                    <a:lumMod val="75000"/>
                  </a:schemeClr>
                </a:solidFill>
              </a:rPr>
              <a:t>Une année à l’équilibre </a:t>
            </a:r>
          </a:p>
        </p:txBody>
      </p:sp>
      <p:graphicFrame>
        <p:nvGraphicFramePr>
          <p:cNvPr id="18" name="Tableau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04714"/>
              </p:ext>
            </p:extLst>
          </p:nvPr>
        </p:nvGraphicFramePr>
        <p:xfrm>
          <a:off x="1763688" y="1639826"/>
          <a:ext cx="5256584" cy="1815962"/>
        </p:xfrm>
        <a:graphic>
          <a:graphicData uri="http://schemas.openxmlformats.org/drawingml/2006/table">
            <a:tbl>
              <a:tblPr/>
              <a:tblGrid>
                <a:gridCol w="42052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13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865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FR" sz="1600" b="1" i="1" u="none" strike="noStrike" dirty="0">
                          <a:effectLst/>
                          <a:latin typeface="Arial" panose="020B0604020202020204" pitchFamily="34" charset="0"/>
                        </a:rPr>
                        <a:t>SAISON 2016-2017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6731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effectLst/>
                          <a:latin typeface="Arial" panose="020B0604020202020204" pitchFamily="34" charset="0"/>
                        </a:rPr>
                        <a:t>Etat des comptes en début de saison</a:t>
                      </a:r>
                    </a:p>
                  </a:txBody>
                  <a:tcPr marL="11430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i="0" u="none" strike="noStrike" dirty="0">
                          <a:effectLst/>
                          <a:latin typeface="Arial" panose="020B0604020202020204" pitchFamily="34" charset="0"/>
                        </a:rPr>
                        <a:t>10 381 €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6731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effectLst/>
                          <a:latin typeface="Arial" panose="020B0604020202020204" pitchFamily="34" charset="0"/>
                        </a:rPr>
                        <a:t>Total recettes</a:t>
                      </a:r>
                    </a:p>
                  </a:txBody>
                  <a:tcPr marL="11430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i="0" u="none" strike="noStrike">
                          <a:effectLst/>
                          <a:latin typeface="Arial" panose="020B0604020202020204" pitchFamily="34" charset="0"/>
                        </a:rPr>
                        <a:t>11 698 €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6731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effectLst/>
                          <a:latin typeface="Arial" panose="020B0604020202020204" pitchFamily="34" charset="0"/>
                        </a:rPr>
                        <a:t>Total dépenses</a:t>
                      </a:r>
                    </a:p>
                  </a:txBody>
                  <a:tcPr marL="11430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i="0" u="none" strike="noStrike">
                          <a:effectLst/>
                          <a:latin typeface="Arial" panose="020B0604020202020204" pitchFamily="34" charset="0"/>
                        </a:rPr>
                        <a:t>11 959 €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6731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effectLst/>
                          <a:latin typeface="Arial" panose="020B0604020202020204" pitchFamily="34" charset="0"/>
                        </a:rPr>
                        <a:t>Solde</a:t>
                      </a:r>
                    </a:p>
                  </a:txBody>
                  <a:tcPr marL="11430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-261 €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0385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effectLst/>
                          <a:latin typeface="Arial" panose="020B0604020202020204" pitchFamily="34" charset="0"/>
                        </a:rPr>
                        <a:t>Etat des comptes en fin de saison</a:t>
                      </a:r>
                    </a:p>
                  </a:txBody>
                  <a:tcPr marL="11430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i="0" u="none" strike="noStrike" dirty="0">
                          <a:effectLst/>
                          <a:latin typeface="Arial" panose="020B0604020202020204" pitchFamily="34" charset="0"/>
                        </a:rPr>
                        <a:t>10 120 €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9" name="Tableau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0762120"/>
              </p:ext>
            </p:extLst>
          </p:nvPr>
        </p:nvGraphicFramePr>
        <p:xfrm>
          <a:off x="137480" y="3681195"/>
          <a:ext cx="4254500" cy="1724929"/>
        </p:xfrm>
        <a:graphic>
          <a:graphicData uri="http://schemas.openxmlformats.org/drawingml/2006/table">
            <a:tbl>
              <a:tblPr/>
              <a:tblGrid>
                <a:gridCol w="340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808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FR" sz="1600" b="1" i="1" u="none" strike="noStrike" dirty="0">
                          <a:effectLst/>
                          <a:latin typeface="Arial" panose="020B0604020202020204" pitchFamily="34" charset="0"/>
                        </a:rPr>
                        <a:t>Détail recettes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8081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effectLst/>
                          <a:latin typeface="Arial" panose="020B0604020202020204" pitchFamily="34" charset="0"/>
                        </a:rPr>
                        <a:t>Bar</a:t>
                      </a:r>
                    </a:p>
                  </a:txBody>
                  <a:tcPr marL="11430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effectLst/>
                          <a:latin typeface="Arial" panose="020B0604020202020204" pitchFamily="34" charset="0"/>
                        </a:rPr>
                        <a:t>0 €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8081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effectLst/>
                          <a:latin typeface="Arial" panose="020B0604020202020204" pitchFamily="34" charset="0"/>
                        </a:rPr>
                        <a:t>Cotisation Blagnac</a:t>
                      </a:r>
                    </a:p>
                  </a:txBody>
                  <a:tcPr marL="11430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effectLst/>
                          <a:latin typeface="Arial" panose="020B0604020202020204" pitchFamily="34" charset="0"/>
                        </a:rPr>
                        <a:t>4 591 €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8081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effectLst/>
                          <a:latin typeface="Arial" panose="020B0604020202020204" pitchFamily="34" charset="0"/>
                        </a:rPr>
                        <a:t>Licences</a:t>
                      </a:r>
                    </a:p>
                  </a:txBody>
                  <a:tcPr marL="11430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effectLst/>
                          <a:latin typeface="Arial" panose="020B0604020202020204" pitchFamily="34" charset="0"/>
                        </a:rPr>
                        <a:t>2 132 €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8081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effectLst/>
                          <a:latin typeface="Arial" panose="020B0604020202020204" pitchFamily="34" charset="0"/>
                        </a:rPr>
                        <a:t>Subvention municipalité</a:t>
                      </a:r>
                    </a:p>
                  </a:txBody>
                  <a:tcPr marL="11430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effectLst/>
                          <a:latin typeface="Arial" panose="020B0604020202020204" pitchFamily="34" charset="0"/>
                        </a:rPr>
                        <a:t>3 800 €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8081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effectLst/>
                          <a:latin typeface="Arial" panose="020B0604020202020204" pitchFamily="34" charset="0"/>
                        </a:rPr>
                        <a:t>Divers</a:t>
                      </a:r>
                    </a:p>
                  </a:txBody>
                  <a:tcPr marL="11430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effectLst/>
                          <a:latin typeface="Arial" panose="020B0604020202020204" pitchFamily="34" charset="0"/>
                        </a:rPr>
                        <a:t>1 175 €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1889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11430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11 698 €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21" name="Tableau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363667"/>
              </p:ext>
            </p:extLst>
          </p:nvPr>
        </p:nvGraphicFramePr>
        <p:xfrm>
          <a:off x="4637914" y="3662179"/>
          <a:ext cx="4254500" cy="1999069"/>
        </p:xfrm>
        <a:graphic>
          <a:graphicData uri="http://schemas.openxmlformats.org/drawingml/2006/table">
            <a:tbl>
              <a:tblPr/>
              <a:tblGrid>
                <a:gridCol w="340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388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FR" sz="1600" b="1" i="1" u="none" strike="noStrike" dirty="0">
                          <a:effectLst/>
                          <a:latin typeface="Arial" panose="020B0604020202020204" pitchFamily="34" charset="0"/>
                        </a:rPr>
                        <a:t>Détail dépenses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0747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effectLst/>
                          <a:latin typeface="Arial" panose="020B0604020202020204" pitchFamily="34" charset="0"/>
                        </a:rPr>
                        <a:t>Licences</a:t>
                      </a:r>
                    </a:p>
                  </a:txBody>
                  <a:tcPr marL="11430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effectLst/>
                          <a:latin typeface="Arial" panose="020B0604020202020204" pitchFamily="34" charset="0"/>
                        </a:rPr>
                        <a:t>2 132 €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0747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effectLst/>
                          <a:latin typeface="Arial" panose="020B0604020202020204" pitchFamily="34" charset="0"/>
                        </a:rPr>
                        <a:t>Equipement salle</a:t>
                      </a:r>
                    </a:p>
                  </a:txBody>
                  <a:tcPr marL="11430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effectLst/>
                          <a:latin typeface="Arial" panose="020B0604020202020204" pitchFamily="34" charset="0"/>
                        </a:rPr>
                        <a:t>3 547 €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0747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effectLst/>
                          <a:latin typeface="Arial" panose="020B0604020202020204" pitchFamily="34" charset="0"/>
                        </a:rPr>
                        <a:t>Déplacements &amp; inscription équipes</a:t>
                      </a:r>
                    </a:p>
                  </a:txBody>
                  <a:tcPr marL="11430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effectLst/>
                          <a:latin typeface="Arial" panose="020B0604020202020204" pitchFamily="34" charset="0"/>
                        </a:rPr>
                        <a:t>2 560 €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0747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effectLst/>
                          <a:latin typeface="Arial" panose="020B0604020202020204" pitchFamily="34" charset="0"/>
                        </a:rPr>
                        <a:t>Téléphone &amp; Internet</a:t>
                      </a:r>
                    </a:p>
                  </a:txBody>
                  <a:tcPr marL="11430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effectLst/>
                          <a:latin typeface="Arial" panose="020B0604020202020204" pitchFamily="34" charset="0"/>
                        </a:rPr>
                        <a:t>576 €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0747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effectLst/>
                          <a:latin typeface="Arial" panose="020B0604020202020204" pitchFamily="34" charset="0"/>
                        </a:rPr>
                        <a:t>Divers</a:t>
                      </a:r>
                    </a:p>
                  </a:txBody>
                  <a:tcPr marL="11430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effectLst/>
                          <a:latin typeface="Arial" panose="020B0604020202020204" pitchFamily="34" charset="0"/>
                        </a:rPr>
                        <a:t>2 844 €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0747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effectLst/>
                          <a:latin typeface="Arial" panose="020B0604020202020204" pitchFamily="34" charset="0"/>
                        </a:rPr>
                        <a:t>Bar</a:t>
                      </a:r>
                    </a:p>
                  </a:txBody>
                  <a:tcPr marL="11430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effectLst/>
                          <a:latin typeface="Arial" panose="020B0604020202020204" pitchFamily="34" charset="0"/>
                        </a:rPr>
                        <a:t>300 €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0747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11430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11 959 €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67470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oneTexte 12"/>
          <p:cNvSpPr txBox="1"/>
          <p:nvPr/>
        </p:nvSpPr>
        <p:spPr>
          <a:xfrm>
            <a:off x="251586" y="1124744"/>
            <a:ext cx="8568886" cy="44165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fr-FR" sz="2400" b="1" dirty="0">
                <a:solidFill>
                  <a:schemeClr val="tx2">
                    <a:lumMod val="75000"/>
                  </a:schemeClr>
                </a:solidFill>
              </a:rPr>
              <a:t>Quelques détails supplémentaires</a:t>
            </a:r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q"/>
            </a:pPr>
            <a:endParaRPr lang="fr-FR" sz="2400" b="1" dirty="0">
              <a:solidFill>
                <a:schemeClr val="tx2">
                  <a:lumMod val="75000"/>
                </a:schemeClr>
              </a:solidFill>
            </a:endParaRPr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q"/>
            </a:pPr>
            <a:endParaRPr lang="fr-FR" sz="2400" b="1" dirty="0">
              <a:solidFill>
                <a:schemeClr val="tx2">
                  <a:lumMod val="75000"/>
                </a:schemeClr>
              </a:solidFill>
            </a:endParaRPr>
          </a:p>
          <a:p>
            <a:pPr marL="0" lvl="1">
              <a:spcBef>
                <a:spcPts val="600"/>
              </a:spcBef>
            </a:pPr>
            <a:endParaRPr lang="fr-FR" sz="2400" b="1" dirty="0">
              <a:solidFill>
                <a:schemeClr val="tx2">
                  <a:lumMod val="75000"/>
                </a:schemeClr>
              </a:solidFill>
            </a:endParaRPr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q"/>
            </a:pPr>
            <a:endParaRPr lang="fr-FR" sz="2400" b="1" dirty="0">
              <a:solidFill>
                <a:schemeClr val="tx2">
                  <a:lumMod val="75000"/>
                </a:schemeClr>
              </a:solidFill>
            </a:endParaRPr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q"/>
            </a:pPr>
            <a:endParaRPr lang="fr-FR" sz="2400" b="1" dirty="0">
              <a:solidFill>
                <a:schemeClr val="tx2">
                  <a:lumMod val="75000"/>
                </a:schemeClr>
              </a:solidFill>
            </a:endParaRPr>
          </a:p>
          <a:p>
            <a:pPr marL="342900" lvl="1" indent="-342900">
              <a:spcBef>
                <a:spcPts val="2400"/>
              </a:spcBef>
              <a:buFont typeface="Wingdings" panose="05000000000000000000" pitchFamily="2" charset="2"/>
              <a:buChar char="q"/>
            </a:pPr>
            <a:endParaRPr lang="fr-FR" sz="2400" b="1" dirty="0">
              <a:solidFill>
                <a:schemeClr val="tx2">
                  <a:lumMod val="75000"/>
                </a:schemeClr>
              </a:solidFill>
            </a:endParaRPr>
          </a:p>
          <a:p>
            <a:pPr marL="342900" lvl="1" indent="-342900">
              <a:spcBef>
                <a:spcPts val="2400"/>
              </a:spcBef>
              <a:buFont typeface="Wingdings" panose="05000000000000000000" pitchFamily="2" charset="2"/>
              <a:buChar char="q"/>
            </a:pPr>
            <a:r>
              <a:rPr lang="fr-FR" sz="2400" b="1" dirty="0">
                <a:solidFill>
                  <a:schemeClr val="tx2">
                    <a:lumMod val="75000"/>
                  </a:schemeClr>
                </a:solidFill>
              </a:rPr>
              <a:t>En conclusion, une situation financière seine qui nous permet une autonomie financière pour mener nos propres actions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2606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0" y="260648"/>
            <a:ext cx="9144000" cy="8640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-7030" y="6407762"/>
            <a:ext cx="9144000" cy="47762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6" name="Imag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0890" y="5913984"/>
            <a:ext cx="1180594" cy="987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61938" y="6525468"/>
            <a:ext cx="1081087" cy="215900"/>
          </a:xfrm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GB" noProof="1"/>
              <a:t>Page </a:t>
            </a:r>
            <a:fld id="{F7CE7AB7-A104-46A5-B6CD-26082A13EDB6}" type="slidenum">
              <a:rPr lang="en-GB" noProof="1" smtClean="0"/>
              <a:pPr algn="l">
                <a:defRPr/>
              </a:pPr>
              <a:t>9</a:t>
            </a:fld>
            <a:endParaRPr lang="en-GB" noProof="1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810946" y="0"/>
            <a:ext cx="1225550" cy="215900"/>
          </a:xfrm>
        </p:spPr>
        <p:txBody>
          <a:bodyPr/>
          <a:lstStyle>
            <a:lvl1pPr algn="r">
              <a:lnSpc>
                <a:spcPct val="100000"/>
              </a:lnSpc>
              <a:spcBef>
                <a:spcPct val="0"/>
              </a:spcBef>
              <a:defRPr sz="7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fr-FR" sz="900"/>
              <a:t>Octobre 2017</a:t>
            </a:r>
            <a:endParaRPr lang="fr-FR" sz="900" dirty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252414" y="287338"/>
            <a:ext cx="8640000" cy="61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800" spc="-5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Compte-rendu financier</a:t>
            </a: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668062"/>
              </p:ext>
            </p:extLst>
          </p:nvPr>
        </p:nvGraphicFramePr>
        <p:xfrm>
          <a:off x="107504" y="2016234"/>
          <a:ext cx="2664230" cy="2194560"/>
        </p:xfrm>
        <a:graphic>
          <a:graphicData uri="http://schemas.openxmlformats.org/drawingml/2006/table">
            <a:tbl>
              <a:tblPr/>
              <a:tblGrid>
                <a:gridCol w="16993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48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effectLst/>
                          <a:latin typeface="Arial" panose="020B0604020202020204" pitchFamily="34" charset="0"/>
                        </a:rPr>
                        <a:t>Recettes - Divers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effectLst/>
                          <a:latin typeface="Arial" panose="020B0604020202020204" pitchFamily="34" charset="0"/>
                        </a:rPr>
                        <a:t>polos</a:t>
                      </a:r>
                    </a:p>
                  </a:txBody>
                  <a:tcPr marL="11430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effectLst/>
                          <a:latin typeface="Arial" panose="020B0604020202020204" pitchFamily="34" charset="0"/>
                        </a:rPr>
                        <a:t>960 €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>
                          <a:effectLst/>
                          <a:latin typeface="Arial" panose="020B0604020202020204" pitchFamily="34" charset="0"/>
                        </a:rPr>
                        <a:t>repas Noel</a:t>
                      </a:r>
                    </a:p>
                  </a:txBody>
                  <a:tcPr marL="11430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effectLst/>
                          <a:latin typeface="Arial" panose="020B0604020202020204" pitchFamily="34" charset="0"/>
                        </a:rPr>
                        <a:t>135 €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>
                          <a:effectLst/>
                          <a:latin typeface="Arial" panose="020B0604020202020204" pitchFamily="34" charset="0"/>
                        </a:rPr>
                        <a:t>divers</a:t>
                      </a:r>
                    </a:p>
                  </a:txBody>
                  <a:tcPr marL="11430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effectLst/>
                          <a:latin typeface="Arial" panose="020B0604020202020204" pitchFamily="34" charset="0"/>
                        </a:rPr>
                        <a:t>80 €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1430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1430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1430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1430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11430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effectLst/>
                          <a:latin typeface="Arial" panose="020B0604020202020204" pitchFamily="34" charset="0"/>
                        </a:rPr>
                        <a:t>1 175 €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2390826"/>
              </p:ext>
            </p:extLst>
          </p:nvPr>
        </p:nvGraphicFramePr>
        <p:xfrm>
          <a:off x="2901042" y="1998712"/>
          <a:ext cx="6096000" cy="2438400"/>
        </p:xfrm>
        <a:graphic>
          <a:graphicData uri="http://schemas.openxmlformats.org/drawingml/2006/table">
            <a:tbl>
              <a:tblPr/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025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effectLst/>
                          <a:latin typeface="Arial" panose="020B0604020202020204" pitchFamily="34" charset="0"/>
                        </a:rPr>
                        <a:t>Dépenses - Equipement salle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effectLst/>
                          <a:latin typeface="Arial" panose="020B0604020202020204" pitchFamily="34" charset="0"/>
                        </a:rPr>
                        <a:t>Dépenses - Divers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25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effectLst/>
                          <a:latin typeface="Arial" panose="020B0604020202020204" pitchFamily="34" charset="0"/>
                        </a:rPr>
                        <a:t>tapis </a:t>
                      </a:r>
                    </a:p>
                  </a:txBody>
                  <a:tcPr marL="11430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effectLst/>
                          <a:latin typeface="Arial" panose="020B0604020202020204" pitchFamily="34" charset="0"/>
                        </a:rPr>
                        <a:t>464 €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effectLst/>
                          <a:latin typeface="Arial" panose="020B0604020202020204" pitchFamily="34" charset="0"/>
                        </a:rPr>
                        <a:t>polos</a:t>
                      </a:r>
                    </a:p>
                  </a:txBody>
                  <a:tcPr marL="11430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effectLst/>
                          <a:latin typeface="Arial" panose="020B0604020202020204" pitchFamily="34" charset="0"/>
                        </a:rPr>
                        <a:t>1 408 €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025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effectLst/>
                          <a:latin typeface="Arial" panose="020B0604020202020204" pitchFamily="34" charset="0"/>
                        </a:rPr>
                        <a:t>pose tapis</a:t>
                      </a:r>
                    </a:p>
                  </a:txBody>
                  <a:tcPr marL="11430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effectLst/>
                          <a:latin typeface="Arial" panose="020B0604020202020204" pitchFamily="34" charset="0"/>
                        </a:rPr>
                        <a:t>480 €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effectLst/>
                          <a:latin typeface="Arial" panose="020B0604020202020204" pitchFamily="34" charset="0"/>
                        </a:rPr>
                        <a:t>frais bancaires</a:t>
                      </a:r>
                    </a:p>
                  </a:txBody>
                  <a:tcPr marL="11430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effectLst/>
                          <a:latin typeface="Arial" panose="020B0604020202020204" pitchFamily="34" charset="0"/>
                        </a:rPr>
                        <a:t>125 €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025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effectLst/>
                          <a:latin typeface="Arial" panose="020B0604020202020204" pitchFamily="34" charset="0"/>
                        </a:rPr>
                        <a:t>billes (12 jeux)</a:t>
                      </a:r>
                    </a:p>
                  </a:txBody>
                  <a:tcPr marL="11430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effectLst/>
                          <a:latin typeface="Arial" panose="020B0604020202020204" pitchFamily="34" charset="0"/>
                        </a:rPr>
                        <a:t>1 045 €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effectLst/>
                          <a:latin typeface="Arial" panose="020B0604020202020204" pitchFamily="34" charset="0"/>
                        </a:rPr>
                        <a:t>assurance</a:t>
                      </a:r>
                    </a:p>
                  </a:txBody>
                  <a:tcPr marL="11430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effectLst/>
                          <a:latin typeface="Arial" panose="020B0604020202020204" pitchFamily="34" charset="0"/>
                        </a:rPr>
                        <a:t>212 €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025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effectLst/>
                          <a:latin typeface="Arial" panose="020B0604020202020204" pitchFamily="34" charset="0"/>
                        </a:rPr>
                        <a:t>aspirateur</a:t>
                      </a:r>
                    </a:p>
                  </a:txBody>
                  <a:tcPr marL="11430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effectLst/>
                          <a:latin typeface="Arial" panose="020B0604020202020204" pitchFamily="34" charset="0"/>
                        </a:rPr>
                        <a:t>205 €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effectLst/>
                          <a:latin typeface="Arial" panose="020B0604020202020204" pitchFamily="34" charset="0"/>
                        </a:rPr>
                        <a:t>repas Noel</a:t>
                      </a:r>
                    </a:p>
                  </a:txBody>
                  <a:tcPr marL="11430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effectLst/>
                          <a:latin typeface="Arial" panose="020B0604020202020204" pitchFamily="34" charset="0"/>
                        </a:rPr>
                        <a:t>606 €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1275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effectLst/>
                          <a:latin typeface="Arial" panose="020B0604020202020204" pitchFamily="34" charset="0"/>
                        </a:rPr>
                        <a:t>petits équipements</a:t>
                      </a:r>
                    </a:p>
                  </a:txBody>
                  <a:tcPr marL="11430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effectLst/>
                          <a:latin typeface="Arial" panose="020B0604020202020204" pitchFamily="34" charset="0"/>
                        </a:rPr>
                        <a:t>353 €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effectLst/>
                          <a:latin typeface="Arial" panose="020B0604020202020204" pitchFamily="34" charset="0"/>
                        </a:rPr>
                        <a:t>divers repas</a:t>
                      </a:r>
                    </a:p>
                  </a:txBody>
                  <a:tcPr marL="11430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effectLst/>
                          <a:latin typeface="Arial" panose="020B0604020202020204" pitchFamily="34" charset="0"/>
                        </a:rPr>
                        <a:t>452 €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025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effectLst/>
                          <a:latin typeface="Arial" panose="020B0604020202020204" pitchFamily="34" charset="0"/>
                        </a:rPr>
                        <a:t>lave-billes</a:t>
                      </a:r>
                    </a:p>
                  </a:txBody>
                  <a:tcPr marL="11430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effectLst/>
                          <a:latin typeface="Arial" panose="020B0604020202020204" pitchFamily="34" charset="0"/>
                        </a:rPr>
                        <a:t>250 €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effectLst/>
                          <a:latin typeface="Arial" panose="020B0604020202020204" pitchFamily="34" charset="0"/>
                        </a:rPr>
                        <a:t>location camion</a:t>
                      </a:r>
                    </a:p>
                  </a:txBody>
                  <a:tcPr marL="11430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effectLst/>
                          <a:latin typeface="Arial" panose="020B0604020202020204" pitchFamily="34" charset="0"/>
                        </a:rPr>
                        <a:t>41 €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0762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effectLst/>
                          <a:latin typeface="Arial" panose="020B0604020202020204" pitchFamily="34" charset="0"/>
                        </a:rPr>
                        <a:t>provision électroménager</a:t>
                      </a:r>
                    </a:p>
                  </a:txBody>
                  <a:tcPr marL="11430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effectLst/>
                          <a:latin typeface="Arial" panose="020B0604020202020204" pitchFamily="34" charset="0"/>
                        </a:rPr>
                        <a:t>750 €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1430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0762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11430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effectLst/>
                          <a:latin typeface="Arial" panose="020B0604020202020204" pitchFamily="34" charset="0"/>
                        </a:rPr>
                        <a:t>3 547 €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11430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effectLst/>
                          <a:latin typeface="Arial" panose="020B0604020202020204" pitchFamily="34" charset="0"/>
                        </a:rPr>
                        <a:t>2 844 €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780781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635</TotalTime>
  <Words>1628</Words>
  <Application>Microsoft Office PowerPoint</Application>
  <PresentationFormat>Affichage à l'écran (4:3)</PresentationFormat>
  <Paragraphs>320</Paragraphs>
  <Slides>19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3" baseType="lpstr">
      <vt:lpstr>Arial</vt:lpstr>
      <vt:lpstr>Calibri</vt:lpstr>
      <vt:lpstr>Wingdings</vt:lpstr>
      <vt:lpstr>Thème Office</vt:lpstr>
      <vt:lpstr>BLAGNAC BILLARD CLUB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Modifiez le style du titre</dc:title>
  <dc:creator>De Marchi Thierry</dc:creator>
  <cp:lastModifiedBy>Yannick Diascorn</cp:lastModifiedBy>
  <cp:revision>87</cp:revision>
  <dcterms:created xsi:type="dcterms:W3CDTF">2015-09-17T07:50:49Z</dcterms:created>
  <dcterms:modified xsi:type="dcterms:W3CDTF">2018-07-21T20:57:12Z</dcterms:modified>
</cp:coreProperties>
</file>